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1"/>
    <p:sldId id="257" r:id="rId42"/>
    <p:sldId id="258" r:id="rId43"/>
    <p:sldId id="259" r:id="rId44"/>
    <p:sldId id="260" r:id="rId45"/>
    <p:sldId id="261" r:id="rId46"/>
    <p:sldId id="262" r:id="rId47"/>
    <p:sldId id="263" r:id="rId48"/>
    <p:sldId id="264" r:id="rId49"/>
    <p:sldId id="265" r:id="rId50"/>
    <p:sldId id="266" r:id="rId51"/>
    <p:sldId id="267" r:id="rId52"/>
    <p:sldId id="268" r:id="rId53"/>
    <p:sldId id="269" r:id="rId54"/>
    <p:sldId id="270" r:id="rId55"/>
    <p:sldId id="271" r:id="rId56"/>
    <p:sldId id="272" r:id="rId57"/>
    <p:sldId id="273" r:id="rId58"/>
    <p:sldId id="274" r:id="rId59"/>
    <p:sldId id="275" r:id="rId60"/>
    <p:sldId id="276" r:id="rId61"/>
    <p:sldId id="277" r:id="rId62"/>
    <p:sldId id="278" r:id="rId63"/>
    <p:sldId id="279" r:id="rId64"/>
    <p:sldId id="280" r:id="rId65"/>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Knewave" charset="1" panose="02000806000000020004"/>
      <p:regular r:id="rId8"/>
    </p:embeddedFont>
    <p:embeddedFont>
      <p:font typeface="League Gothic" charset="1" panose="00000500000000000000"/>
      <p:regular r:id="rId9"/>
    </p:embeddedFont>
    <p:embeddedFont>
      <p:font typeface="League Gothic Italics" charset="1" panose="00000500000000000000"/>
      <p:regular r:id="rId10"/>
    </p:embeddedFont>
    <p:embeddedFont>
      <p:font typeface="Arimo" charset="1" panose="020B0604020202020204"/>
      <p:regular r:id="rId11"/>
    </p:embeddedFont>
    <p:embeddedFont>
      <p:font typeface="Arimo Bold" charset="1" panose="020B0704020202020204"/>
      <p:regular r:id="rId12"/>
    </p:embeddedFont>
    <p:embeddedFont>
      <p:font typeface="Arimo Italics" charset="1" panose="020B0604020202090204"/>
      <p:regular r:id="rId13"/>
    </p:embeddedFont>
    <p:embeddedFont>
      <p:font typeface="Arimo Bold Italics" charset="1" panose="020B0704020202090204"/>
      <p:regular r:id="rId14"/>
    </p:embeddedFont>
    <p:embeddedFont>
      <p:font typeface="Cooper Hewitt" charset="1" panose="00000000000000000000"/>
      <p:regular r:id="rId15"/>
    </p:embeddedFont>
    <p:embeddedFont>
      <p:font typeface="Cooper Hewitt Bold" charset="1" panose="00000000000000000000"/>
      <p:regular r:id="rId16"/>
    </p:embeddedFont>
    <p:embeddedFont>
      <p:font typeface="Cooper Hewitt Italics" charset="1" panose="00000000000000000000"/>
      <p:regular r:id="rId17"/>
    </p:embeddedFont>
    <p:embeddedFont>
      <p:font typeface="Cooper Hewitt Bold Italics" charset="1" panose="00000000000000000000"/>
      <p:regular r:id="rId18"/>
    </p:embeddedFont>
    <p:embeddedFont>
      <p:font typeface="Montserrat Light" charset="1" panose="00000400000000000000"/>
      <p:regular r:id="rId19"/>
    </p:embeddedFont>
    <p:embeddedFont>
      <p:font typeface="Montserrat Light Bold" charset="1" panose="00000800000000000000"/>
      <p:regular r:id="rId20"/>
    </p:embeddedFont>
    <p:embeddedFont>
      <p:font typeface="Montserrat Light Italics" charset="1" panose="00000400000000000000"/>
      <p:regular r:id="rId21"/>
    </p:embeddedFont>
    <p:embeddedFont>
      <p:font typeface="Montserrat Light Bold Italics" charset="1" panose="00000800000000000000"/>
      <p:regular r:id="rId22"/>
    </p:embeddedFont>
    <p:embeddedFont>
      <p:font typeface="DejaVu Serif" charset="1" panose="02060603050605020204"/>
      <p:regular r:id="rId23"/>
    </p:embeddedFont>
    <p:embeddedFont>
      <p:font typeface="DejaVu Serif Bold" charset="1" panose="02060803050605020204"/>
      <p:regular r:id="rId24"/>
    </p:embeddedFont>
    <p:embeddedFont>
      <p:font typeface="DejaVu Serif Italics" charset="1" panose="020606030503050B0204"/>
      <p:regular r:id="rId25"/>
    </p:embeddedFont>
    <p:embeddedFont>
      <p:font typeface="DejaVu Serif Bold Italics" charset="1" panose="020608030503050B0204"/>
      <p:regular r:id="rId26"/>
    </p:embeddedFont>
    <p:embeddedFont>
      <p:font typeface="Noto Sans" charset="1" panose="020B0502040504020204"/>
      <p:regular r:id="rId27"/>
    </p:embeddedFont>
    <p:embeddedFont>
      <p:font typeface="Noto Sans Bold" charset="1" panose="020B0802040504020204"/>
      <p:regular r:id="rId28"/>
    </p:embeddedFont>
    <p:embeddedFont>
      <p:font typeface="Noto Sans Italics" charset="1" panose="020B0502040504090204"/>
      <p:regular r:id="rId29"/>
    </p:embeddedFont>
    <p:embeddedFont>
      <p:font typeface="Noto Sans Bold Italics" charset="1" panose="020B0802040504090204"/>
      <p:regular r:id="rId30"/>
    </p:embeddedFont>
    <p:embeddedFont>
      <p:font typeface="Sedgwick Ave" charset="1" panose="00000500000000000000"/>
      <p:regular r:id="rId31"/>
    </p:embeddedFont>
    <p:embeddedFont>
      <p:font typeface="Moontime" charset="1" panose="00000000000000000000"/>
      <p:regular r:id="rId32"/>
    </p:embeddedFont>
    <p:embeddedFont>
      <p:font typeface="Asap SemiBold" charset="1" panose="020F0704030202060203"/>
      <p:regular r:id="rId33"/>
    </p:embeddedFont>
    <p:embeddedFont>
      <p:font typeface="Asap SemiBold Bold" charset="1" panose="020F0804030202060203"/>
      <p:regular r:id="rId34"/>
    </p:embeddedFont>
    <p:embeddedFont>
      <p:font typeface="Asap SemiBold Italics" charset="1" panose="020F07040302020D0203"/>
      <p:regular r:id="rId35"/>
    </p:embeddedFont>
    <p:embeddedFont>
      <p:font typeface="Asap SemiBold Bold Italics" charset="1" panose="020F08040302020D0203"/>
      <p:regular r:id="rId36"/>
    </p:embeddedFont>
    <p:embeddedFont>
      <p:font typeface="Rokkitt Light" charset="1" panose="00000400000000000000"/>
      <p:regular r:id="rId37"/>
    </p:embeddedFont>
    <p:embeddedFont>
      <p:font typeface="Rokkitt Light Bold" charset="1" panose="00000500000000000000"/>
      <p:regular r:id="rId38"/>
    </p:embeddedFont>
    <p:embeddedFont>
      <p:font typeface="Noto Serif Display Black" charset="1" panose="02020A02080505020204"/>
      <p:regular r:id="rId39"/>
    </p:embeddedFont>
    <p:embeddedFont>
      <p:font typeface="Noto Serif Display Black Italics" charset="1" panose="02020A02080505090204"/>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slides/slide1.xml" Type="http://schemas.openxmlformats.org/officeDocument/2006/relationships/slide"/><Relationship Id="rId42" Target="slides/slide2.xml" Type="http://schemas.openxmlformats.org/officeDocument/2006/relationships/slide"/><Relationship Id="rId43" Target="slides/slide3.xml" Type="http://schemas.openxmlformats.org/officeDocument/2006/relationships/slide"/><Relationship Id="rId44" Target="slides/slide4.xml" Type="http://schemas.openxmlformats.org/officeDocument/2006/relationships/slide"/><Relationship Id="rId45" Target="slides/slide5.xml" Type="http://schemas.openxmlformats.org/officeDocument/2006/relationships/slide"/><Relationship Id="rId46" Target="slides/slide6.xml" Type="http://schemas.openxmlformats.org/officeDocument/2006/relationships/slide"/><Relationship Id="rId47" Target="slides/slide7.xml" Type="http://schemas.openxmlformats.org/officeDocument/2006/relationships/slide"/><Relationship Id="rId48" Target="slides/slide8.xml" Type="http://schemas.openxmlformats.org/officeDocument/2006/relationships/slide"/><Relationship Id="rId49" Target="slides/slide9.xml" Type="http://schemas.openxmlformats.org/officeDocument/2006/relationships/slide"/><Relationship Id="rId5" Target="tableStyles.xml" Type="http://schemas.openxmlformats.org/officeDocument/2006/relationships/tableStyles"/><Relationship Id="rId50" Target="slides/slide10.xml" Type="http://schemas.openxmlformats.org/officeDocument/2006/relationships/slide"/><Relationship Id="rId51" Target="slides/slide11.xml" Type="http://schemas.openxmlformats.org/officeDocument/2006/relationships/slide"/><Relationship Id="rId52" Target="slides/slide12.xml" Type="http://schemas.openxmlformats.org/officeDocument/2006/relationships/slide"/><Relationship Id="rId53" Target="slides/slide13.xml" Type="http://schemas.openxmlformats.org/officeDocument/2006/relationships/slide"/><Relationship Id="rId54" Target="slides/slide14.xml" Type="http://schemas.openxmlformats.org/officeDocument/2006/relationships/slide"/><Relationship Id="rId55" Target="slides/slide15.xml" Type="http://schemas.openxmlformats.org/officeDocument/2006/relationships/slide"/><Relationship Id="rId56" Target="slides/slide16.xml" Type="http://schemas.openxmlformats.org/officeDocument/2006/relationships/slide"/><Relationship Id="rId57" Target="slides/slide17.xml" Type="http://schemas.openxmlformats.org/officeDocument/2006/relationships/slide"/><Relationship Id="rId58" Target="slides/slide18.xml" Type="http://schemas.openxmlformats.org/officeDocument/2006/relationships/slide"/><Relationship Id="rId59" Target="slides/slide19.xml" Type="http://schemas.openxmlformats.org/officeDocument/2006/relationships/slide"/><Relationship Id="rId6" Target="fonts/font6.fntdata" Type="http://schemas.openxmlformats.org/officeDocument/2006/relationships/font"/><Relationship Id="rId60" Target="slides/slide20.xml" Type="http://schemas.openxmlformats.org/officeDocument/2006/relationships/slide"/><Relationship Id="rId61" Target="slides/slide21.xml" Type="http://schemas.openxmlformats.org/officeDocument/2006/relationships/slide"/><Relationship Id="rId62" Target="slides/slide22.xml" Type="http://schemas.openxmlformats.org/officeDocument/2006/relationships/slide"/><Relationship Id="rId63" Target="slides/slide23.xml" Type="http://schemas.openxmlformats.org/officeDocument/2006/relationships/slide"/><Relationship Id="rId64" Target="slides/slide24.xml" Type="http://schemas.openxmlformats.org/officeDocument/2006/relationships/slide"/><Relationship Id="rId65" Target="slides/slide25.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3.jpeg" Type="http://schemas.openxmlformats.org/officeDocument/2006/relationships/image"/><Relationship Id="rId4" Target="../media/image44.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9A34D"/>
        </a:solidFill>
      </p:bgPr>
    </p:bg>
    <p:spTree>
      <p:nvGrpSpPr>
        <p:cNvPr id="1" name=""/>
        <p:cNvGrpSpPr/>
        <p:nvPr/>
      </p:nvGrpSpPr>
      <p:grpSpPr>
        <a:xfrm>
          <a:off x="0" y="0"/>
          <a:ext cx="0" cy="0"/>
          <a:chOff x="0" y="0"/>
          <a:chExt cx="0" cy="0"/>
        </a:xfrm>
      </p:grpSpPr>
      <p:grpSp>
        <p:nvGrpSpPr>
          <p:cNvPr name="Group 2" id="2"/>
          <p:cNvGrpSpPr/>
          <p:nvPr/>
        </p:nvGrpSpPr>
        <p:grpSpPr>
          <a:xfrm rot="0">
            <a:off x="-405246" y="8949600"/>
            <a:ext cx="18973800" cy="1804208"/>
            <a:chOff x="0" y="0"/>
            <a:chExt cx="25298400" cy="2405611"/>
          </a:xfrm>
        </p:grpSpPr>
        <p:sp>
          <p:nvSpPr>
            <p:cNvPr name="AutoShape 3" id="3"/>
            <p:cNvSpPr/>
            <p:nvPr/>
          </p:nvSpPr>
          <p:spPr>
            <a:xfrm rot="0">
              <a:off x="0" y="0"/>
              <a:ext cx="25298400" cy="2405611"/>
            </a:xfrm>
            <a:prstGeom prst="rect">
              <a:avLst/>
            </a:prstGeom>
            <a:solidFill>
              <a:srgbClr val="55692D"/>
            </a:solidFill>
          </p:spPr>
        </p:sp>
        <p:sp>
          <p:nvSpPr>
            <p:cNvPr name="TextBox 4" id="4"/>
            <p:cNvSpPr txBox="true"/>
            <p:nvPr/>
          </p:nvSpPr>
          <p:spPr>
            <a:xfrm rot="0">
              <a:off x="1911927" y="563782"/>
              <a:ext cx="13648267" cy="515620"/>
            </a:xfrm>
            <a:prstGeom prst="rect">
              <a:avLst/>
            </a:prstGeom>
          </p:spPr>
          <p:txBody>
            <a:bodyPr anchor="t" rtlCol="false" tIns="0" lIns="0" bIns="0" rIns="0">
              <a:spAutoFit/>
            </a:bodyPr>
            <a:lstStyle/>
            <a:p>
              <a:pPr algn="l">
                <a:lnSpc>
                  <a:spcPts val="3359"/>
                </a:lnSpc>
              </a:pPr>
              <a:r>
                <a:rPr lang="en-US" sz="2400">
                  <a:solidFill>
                    <a:srgbClr val="E9A34D"/>
                  </a:solidFill>
                  <a:latin typeface="Montserrat Light"/>
                </a:rPr>
                <a:t>P2I-2 Groupe 224-C Année 2020-2021</a:t>
              </a:r>
            </a:p>
          </p:txBody>
        </p:sp>
      </p:grpSp>
      <p:grpSp>
        <p:nvGrpSpPr>
          <p:cNvPr name="Group 5" id="5"/>
          <p:cNvGrpSpPr/>
          <p:nvPr/>
        </p:nvGrpSpPr>
        <p:grpSpPr>
          <a:xfrm rot="0">
            <a:off x="11729616" y="-130629"/>
            <a:ext cx="6724261" cy="10565234"/>
            <a:chOff x="0" y="0"/>
            <a:chExt cx="8965682" cy="14086978"/>
          </a:xfrm>
        </p:grpSpPr>
        <p:pic>
          <p:nvPicPr>
            <p:cNvPr name="Picture 6" id="6"/>
            <p:cNvPicPr>
              <a:picLocks noChangeAspect="true"/>
            </p:cNvPicPr>
            <p:nvPr/>
          </p:nvPicPr>
          <p:blipFill>
            <a:blip r:embed="rId2"/>
            <a:srcRect l="28758" t="0" r="28758" b="0"/>
            <a:stretch>
              <a:fillRect/>
            </a:stretch>
          </p:blipFill>
          <p:spPr>
            <a:xfrm>
              <a:off x="0" y="0"/>
              <a:ext cx="8965682" cy="14086978"/>
            </a:xfrm>
            <a:prstGeom prst="rect">
              <a:avLst/>
            </a:prstGeom>
          </p:spPr>
        </p:pic>
      </p:grpSp>
      <p:grpSp>
        <p:nvGrpSpPr>
          <p:cNvPr name="Group 7" id="7"/>
          <p:cNvGrpSpPr/>
          <p:nvPr/>
        </p:nvGrpSpPr>
        <p:grpSpPr>
          <a:xfrm rot="0">
            <a:off x="746661" y="221171"/>
            <a:ext cx="7835486" cy="9844659"/>
            <a:chOff x="0" y="0"/>
            <a:chExt cx="10447315" cy="13126212"/>
          </a:xfrm>
        </p:grpSpPr>
        <p:sp>
          <p:nvSpPr>
            <p:cNvPr name="TextBox 8" id="8"/>
            <p:cNvSpPr txBox="true"/>
            <p:nvPr/>
          </p:nvSpPr>
          <p:spPr>
            <a:xfrm rot="0">
              <a:off x="0" y="3423747"/>
              <a:ext cx="10447315" cy="9702464"/>
            </a:xfrm>
            <a:prstGeom prst="rect">
              <a:avLst/>
            </a:prstGeom>
          </p:spPr>
          <p:txBody>
            <a:bodyPr anchor="t" rtlCol="false" tIns="0" lIns="0" bIns="0" rIns="0">
              <a:spAutoFit/>
            </a:bodyPr>
            <a:lstStyle/>
            <a:p>
              <a:pPr>
                <a:lnSpc>
                  <a:spcPts val="14559"/>
                </a:lnSpc>
              </a:pPr>
              <a:r>
                <a:rPr lang="en-US" sz="15999" spc="191">
                  <a:solidFill>
                    <a:srgbClr val="FFFFFF"/>
                  </a:solidFill>
                  <a:latin typeface="League Gothic Bold"/>
                </a:rPr>
                <a:t>SOUTENANCE FINALE</a:t>
              </a:r>
            </a:p>
            <a:p>
              <a:pPr>
                <a:lnSpc>
                  <a:spcPts val="14559"/>
                </a:lnSpc>
              </a:pPr>
              <a:r>
                <a:rPr lang="en-US" sz="15999" spc="191">
                  <a:solidFill>
                    <a:srgbClr val="008037"/>
                  </a:solidFill>
                  <a:latin typeface="League Gothic Bold"/>
                </a:rPr>
                <a:t>SMART FRIGO</a:t>
              </a:r>
            </a:p>
            <a:p>
              <a:pPr algn="l">
                <a:lnSpc>
                  <a:spcPts val="12021"/>
                </a:lnSpc>
              </a:pPr>
            </a:p>
          </p:txBody>
        </p:sp>
        <p:sp>
          <p:nvSpPr>
            <p:cNvPr name="TextBox 9" id="9"/>
            <p:cNvSpPr txBox="true"/>
            <p:nvPr/>
          </p:nvSpPr>
          <p:spPr>
            <a:xfrm rot="0">
              <a:off x="0" y="-47625"/>
              <a:ext cx="8707828" cy="1711376"/>
            </a:xfrm>
            <a:prstGeom prst="rect">
              <a:avLst/>
            </a:prstGeom>
          </p:spPr>
          <p:txBody>
            <a:bodyPr anchor="t" rtlCol="false" tIns="0" lIns="0" bIns="0" rIns="0">
              <a:spAutoFit/>
            </a:bodyPr>
            <a:lstStyle/>
            <a:p>
              <a:pPr>
                <a:lnSpc>
                  <a:spcPts val="3467"/>
                </a:lnSpc>
              </a:pPr>
              <a:r>
                <a:rPr lang="en-US" sz="2476" spc="247">
                  <a:solidFill>
                    <a:srgbClr val="FFFFFF"/>
                  </a:solidFill>
                  <a:latin typeface="Montserrat Light"/>
                </a:rPr>
                <a:t>VU ANH DUY</a:t>
              </a:r>
            </a:p>
            <a:p>
              <a:pPr>
                <a:lnSpc>
                  <a:spcPts val="3467"/>
                </a:lnSpc>
              </a:pPr>
              <a:r>
                <a:rPr lang="en-US" sz="2476" spc="247">
                  <a:solidFill>
                    <a:srgbClr val="FFFFFF"/>
                  </a:solidFill>
                  <a:latin typeface="Montserrat Light"/>
                </a:rPr>
                <a:t>NGUYEN DAC AN</a:t>
              </a:r>
            </a:p>
            <a:p>
              <a:pPr algn="l">
                <a:lnSpc>
                  <a:spcPts val="3467"/>
                </a:lnSpc>
              </a:pPr>
              <a:r>
                <a:rPr lang="en-US" sz="2476" spc="247">
                  <a:solidFill>
                    <a:srgbClr val="FFFFFF"/>
                  </a:solidFill>
                  <a:latin typeface="Montserrat Light"/>
                </a:rPr>
                <a:t>NGUYEN DUC KHOI</a:t>
              </a:r>
            </a:p>
          </p:txBody>
        </p:sp>
        <p:sp>
          <p:nvSpPr>
            <p:cNvPr name="AutoShape 10" id="10"/>
            <p:cNvSpPr/>
            <p:nvPr/>
          </p:nvSpPr>
          <p:spPr>
            <a:xfrm rot="0">
              <a:off x="0" y="2299252"/>
              <a:ext cx="2414918" cy="254202"/>
            </a:xfrm>
            <a:prstGeom prst="rect">
              <a:avLst/>
            </a:prstGeom>
            <a:solidFill>
              <a:srgbClr val="55692D"/>
            </a:solid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1800" y="9366250"/>
            <a:ext cx="19253200" cy="1289050"/>
            <a:chOff x="0" y="0"/>
            <a:chExt cx="25670933" cy="1718733"/>
          </a:xfrm>
        </p:grpSpPr>
        <p:sp>
          <p:nvSpPr>
            <p:cNvPr name="AutoShape 3" id="3"/>
            <p:cNvSpPr/>
            <p:nvPr/>
          </p:nvSpPr>
          <p:spPr>
            <a:xfrm rot="0">
              <a:off x="0" y="0"/>
              <a:ext cx="25670933" cy="1718733"/>
            </a:xfrm>
            <a:prstGeom prst="rect">
              <a:avLst/>
            </a:prstGeom>
            <a:solidFill>
              <a:srgbClr val="55692D"/>
            </a:solidFill>
          </p:spPr>
        </p:sp>
        <p:sp>
          <p:nvSpPr>
            <p:cNvPr name="TextBox 4" id="4"/>
            <p:cNvSpPr txBox="true"/>
            <p:nvPr/>
          </p:nvSpPr>
          <p:spPr>
            <a:xfrm rot="0">
              <a:off x="1151467" y="446063"/>
              <a:ext cx="23299202" cy="311362"/>
            </a:xfrm>
            <a:prstGeom prst="rect">
              <a:avLst/>
            </a:prstGeom>
          </p:spPr>
          <p:txBody>
            <a:bodyPr anchor="t" rtlCol="false" tIns="0" lIns="0" bIns="0" rIns="0">
              <a:spAutoFit/>
            </a:bodyPr>
            <a:lstStyle/>
            <a:p>
              <a:pPr algn="l">
                <a:lnSpc>
                  <a:spcPts val="1959"/>
                </a:lnSpc>
              </a:pPr>
              <a:r>
                <a:rPr lang="en-US" sz="1400">
                  <a:solidFill>
                    <a:srgbClr val="E9A34D"/>
                  </a:solidFill>
                  <a:latin typeface="Montserrat Light"/>
                </a:rPr>
                <a:t>Capteurs</a:t>
              </a:r>
            </a:p>
          </p:txBody>
        </p:sp>
      </p:grpSp>
      <p:grpSp>
        <p:nvGrpSpPr>
          <p:cNvPr name="Group 5" id="5"/>
          <p:cNvGrpSpPr/>
          <p:nvPr/>
        </p:nvGrpSpPr>
        <p:grpSpPr>
          <a:xfrm rot="0">
            <a:off x="1028700" y="1028700"/>
            <a:ext cx="7098502" cy="5904230"/>
            <a:chOff x="0" y="0"/>
            <a:chExt cx="9464669" cy="7872307"/>
          </a:xfrm>
        </p:grpSpPr>
        <p:sp>
          <p:nvSpPr>
            <p:cNvPr name="TextBox 6" id="6"/>
            <p:cNvSpPr txBox="true"/>
            <p:nvPr/>
          </p:nvSpPr>
          <p:spPr>
            <a:xfrm rot="0">
              <a:off x="0" y="161925"/>
              <a:ext cx="9464669" cy="1297051"/>
            </a:xfrm>
            <a:prstGeom prst="rect">
              <a:avLst/>
            </a:prstGeom>
          </p:spPr>
          <p:txBody>
            <a:bodyPr anchor="t" rtlCol="false" tIns="0" lIns="0" bIns="0" rIns="0">
              <a:spAutoFit/>
            </a:bodyPr>
            <a:lstStyle/>
            <a:p>
              <a:pPr algn="l">
                <a:lnSpc>
                  <a:spcPts val="6984"/>
                </a:lnSpc>
              </a:pPr>
              <a:r>
                <a:rPr lang="en-US" sz="7200">
                  <a:solidFill>
                    <a:srgbClr val="E9A34D"/>
                  </a:solidFill>
                  <a:latin typeface="League Gothic"/>
                </a:rPr>
                <a:t>CAPTEURS</a:t>
              </a:r>
            </a:p>
          </p:txBody>
        </p:sp>
        <p:sp>
          <p:nvSpPr>
            <p:cNvPr name="TextBox 7" id="7"/>
            <p:cNvSpPr txBox="true"/>
            <p:nvPr/>
          </p:nvSpPr>
          <p:spPr>
            <a:xfrm rot="0">
              <a:off x="0" y="1700017"/>
              <a:ext cx="9439269" cy="723392"/>
            </a:xfrm>
            <a:prstGeom prst="rect">
              <a:avLst/>
            </a:prstGeom>
          </p:spPr>
          <p:txBody>
            <a:bodyPr anchor="t" rtlCol="false" tIns="0" lIns="0" bIns="0" rIns="0">
              <a:spAutoFit/>
            </a:bodyPr>
            <a:lstStyle/>
            <a:p>
              <a:pPr>
                <a:lnSpc>
                  <a:spcPts val="4248"/>
                </a:lnSpc>
              </a:pPr>
              <a:r>
                <a:rPr lang="en-US" sz="3600">
                  <a:solidFill>
                    <a:srgbClr val="E9A34D"/>
                  </a:solidFill>
                  <a:latin typeface="Montserrat Classic Bold"/>
                </a:rPr>
                <a:t>CAPTEUR DE GAZ GROVE 101020820</a:t>
              </a:r>
            </a:p>
            <a:p>
              <a:pPr>
                <a:lnSpc>
                  <a:spcPts val="4248"/>
                </a:lnSpc>
              </a:pPr>
            </a:p>
            <a:p>
              <a:pPr algn="l">
                <a:lnSpc>
                  <a:spcPts val="4248"/>
                </a:lnSpc>
              </a:pPr>
            </a:p>
          </p:txBody>
        </p:sp>
        <p:sp>
          <p:nvSpPr>
            <p:cNvPr name="TextBox 8" id="8"/>
            <p:cNvSpPr txBox="true"/>
            <p:nvPr/>
          </p:nvSpPr>
          <p:spPr>
            <a:xfrm rot="0">
              <a:off x="0" y="3942927"/>
              <a:ext cx="9227602" cy="3929380"/>
            </a:xfrm>
            <a:prstGeom prst="rect">
              <a:avLst/>
            </a:prstGeom>
          </p:spPr>
          <p:txBody>
            <a:bodyPr anchor="t" rtlCol="false" tIns="0" lIns="0" bIns="0" rIns="0">
              <a:spAutoFit/>
            </a:bodyPr>
            <a:lstStyle/>
            <a:p>
              <a:pPr marL="453390" indent="-226695" lvl="1">
                <a:lnSpc>
                  <a:spcPts val="2940"/>
                </a:lnSpc>
                <a:buFont typeface="Arial"/>
                <a:buChar char="•"/>
              </a:pPr>
              <a:r>
                <a:rPr lang="en-US" sz="2100">
                  <a:solidFill>
                    <a:srgbClr val="E9A34D"/>
                  </a:solidFill>
                  <a:latin typeface="Montserrat Light"/>
                </a:rPr>
                <a:t>Quatre éléments de c</a:t>
              </a:r>
              <a:r>
                <a:rPr lang="en-US" sz="1200">
                  <a:solidFill>
                    <a:srgbClr val="E9A34D"/>
                  </a:solidFill>
                  <a:latin typeface="Arimo"/>
                </a:rPr>
                <a:t>apteur entièrement indépendants sur un seul boîtier.</a:t>
              </a:r>
            </a:p>
            <a:p>
              <a:pPr marL="453390" indent="-226695" lvl="1">
                <a:lnSpc>
                  <a:spcPts val="2940"/>
                </a:lnSpc>
                <a:buFont typeface="Arial"/>
                <a:buChar char="•"/>
              </a:pPr>
              <a:r>
                <a:rPr lang="en-US" sz="1200">
                  <a:solidFill>
                    <a:srgbClr val="E9A34D"/>
                  </a:solidFill>
                  <a:latin typeface="Arimo"/>
                </a:rPr>
                <a:t>La capacité de détecter une variété de gaz, en plus du monoxyde de carbone (CO), du dioxyde d'azote (NO2), de l'alcool éthylique (C2H5CH), des composés organiques volatils (COV) </a:t>
              </a:r>
              <a:r>
                <a:rPr lang="en-US" sz="2100">
                  <a:solidFill>
                    <a:srgbClr val="E9A34D"/>
                  </a:solidFill>
                  <a:latin typeface="Montserrat Light"/>
                </a:rPr>
                <a:t>et</a:t>
              </a:r>
              <a:r>
                <a:rPr lang="en-US" sz="1200">
                  <a:solidFill>
                    <a:srgbClr val="E9A34D"/>
                  </a:solidFill>
                  <a:latin typeface="Arimo"/>
                </a:rPr>
                <a:t> etc.</a:t>
              </a:r>
            </a:p>
            <a:p>
              <a:pPr marL="453390" indent="-226695" lvl="1">
                <a:lnSpc>
                  <a:spcPts val="2940"/>
                </a:lnSpc>
                <a:buFont typeface="Arial"/>
                <a:buChar char="•"/>
              </a:pPr>
              <a:r>
                <a:rPr lang="en-US" sz="1200">
                  <a:solidFill>
                    <a:srgbClr val="E9A34D"/>
                  </a:solidFill>
                  <a:latin typeface="Arimo"/>
                </a:rPr>
                <a:t>Détection qualitative plutôt que quantitative.</a:t>
              </a:r>
            </a:p>
            <a:p>
              <a:pPr algn="l">
                <a:lnSpc>
                  <a:spcPts val="2940"/>
                </a:lnSpc>
              </a:pPr>
              <a:r>
                <a:rPr lang="en-US" sz="1200">
                  <a:solidFill>
                    <a:srgbClr val="E9A34D"/>
                  </a:solidFill>
                  <a:latin typeface="Arimo"/>
                </a:rPr>
                <a:t>Taille compacte pour un déploiement facile.</a:t>
              </a:r>
            </a:p>
          </p:txBody>
        </p:sp>
        <p:sp>
          <p:nvSpPr>
            <p:cNvPr name="AutoShape 9" id="9"/>
            <p:cNvSpPr/>
            <p:nvPr/>
          </p:nvSpPr>
          <p:spPr>
            <a:xfrm rot="0">
              <a:off x="0" y="3092027"/>
              <a:ext cx="1295400" cy="254000"/>
            </a:xfrm>
            <a:prstGeom prst="rect">
              <a:avLst/>
            </a:prstGeom>
            <a:solidFill>
              <a:srgbClr val="55692D"/>
            </a:solidFill>
          </p:spPr>
        </p:sp>
      </p:grpSp>
      <p:grpSp>
        <p:nvGrpSpPr>
          <p:cNvPr name="Group 10" id="10"/>
          <p:cNvGrpSpPr/>
          <p:nvPr/>
        </p:nvGrpSpPr>
        <p:grpSpPr>
          <a:xfrm rot="0">
            <a:off x="10508414" y="385948"/>
            <a:ext cx="6750886" cy="5282302"/>
            <a:chOff x="0" y="0"/>
            <a:chExt cx="9001182" cy="7043070"/>
          </a:xfrm>
        </p:grpSpPr>
        <p:pic>
          <p:nvPicPr>
            <p:cNvPr name="Picture 11" id="11"/>
            <p:cNvPicPr>
              <a:picLocks noChangeAspect="true"/>
            </p:cNvPicPr>
            <p:nvPr/>
          </p:nvPicPr>
          <p:blipFill>
            <a:blip r:embed="rId2"/>
            <a:srcRect l="0" t="775" r="0" b="775"/>
            <a:stretch>
              <a:fillRect/>
            </a:stretch>
          </p:blipFill>
          <p:spPr>
            <a:xfrm>
              <a:off x="0" y="0"/>
              <a:ext cx="9001182" cy="7043070"/>
            </a:xfrm>
            <a:prstGeom prst="rect">
              <a:avLst/>
            </a:prstGeom>
          </p:spPr>
        </p:pic>
      </p:grpSp>
      <p:pic>
        <p:nvPicPr>
          <p:cNvPr name="Picture 12" id="12"/>
          <p:cNvPicPr>
            <a:picLocks noChangeAspect="true"/>
          </p:cNvPicPr>
          <p:nvPr/>
        </p:nvPicPr>
        <p:blipFill>
          <a:blip r:embed="rId3"/>
          <a:srcRect l="0" t="0" r="0" b="0"/>
          <a:stretch>
            <a:fillRect/>
          </a:stretch>
        </p:blipFill>
        <p:spPr>
          <a:xfrm flipH="false" flipV="false" rot="0">
            <a:off x="12861657" y="4538028"/>
            <a:ext cx="5143940" cy="3710067"/>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p:cSld>
    <p:bg>
      <p:bgPr>
        <a:solidFill>
          <a:srgbClr val="008037"/>
        </a:solidFill>
      </p:bgPr>
    </p:bg>
    <p:spTree>
      <p:nvGrpSpPr>
        <p:cNvPr id="1" name=""/>
        <p:cNvGrpSpPr/>
        <p:nvPr/>
      </p:nvGrpSpPr>
      <p:grpSpPr>
        <a:xfrm>
          <a:off x="0" y="0"/>
          <a:ext cx="0" cy="0"/>
          <a:chOff x="0" y="0"/>
          <a:chExt cx="0" cy="0"/>
        </a:xfrm>
      </p:grpSpPr>
      <p:grpSp>
        <p:nvGrpSpPr>
          <p:cNvPr name="Group 2" id="2"/>
          <p:cNvGrpSpPr/>
          <p:nvPr/>
        </p:nvGrpSpPr>
        <p:grpSpPr>
          <a:xfrm rot="0">
            <a:off x="-431800" y="9366250"/>
            <a:ext cx="19253200" cy="1289050"/>
            <a:chOff x="0" y="0"/>
            <a:chExt cx="25670933" cy="1718733"/>
          </a:xfrm>
        </p:grpSpPr>
        <p:sp>
          <p:nvSpPr>
            <p:cNvPr name="AutoShape 3" id="3"/>
            <p:cNvSpPr/>
            <p:nvPr/>
          </p:nvSpPr>
          <p:spPr>
            <a:xfrm rot="0">
              <a:off x="0" y="0"/>
              <a:ext cx="25670933" cy="1718733"/>
            </a:xfrm>
            <a:prstGeom prst="rect">
              <a:avLst/>
            </a:prstGeom>
            <a:solidFill>
              <a:srgbClr val="55692D"/>
            </a:solidFill>
          </p:spPr>
        </p:sp>
        <p:sp>
          <p:nvSpPr>
            <p:cNvPr name="TextBox 4" id="4"/>
            <p:cNvSpPr txBox="true"/>
            <p:nvPr/>
          </p:nvSpPr>
          <p:spPr>
            <a:xfrm rot="0">
              <a:off x="1151467" y="446063"/>
              <a:ext cx="23299202" cy="311362"/>
            </a:xfrm>
            <a:prstGeom prst="rect">
              <a:avLst/>
            </a:prstGeom>
          </p:spPr>
          <p:txBody>
            <a:bodyPr anchor="t" rtlCol="false" tIns="0" lIns="0" bIns="0" rIns="0">
              <a:spAutoFit/>
            </a:bodyPr>
            <a:lstStyle/>
            <a:p>
              <a:pPr algn="l">
                <a:lnSpc>
                  <a:spcPts val="1959"/>
                </a:lnSpc>
              </a:pPr>
              <a:r>
                <a:rPr lang="en-US" sz="1400">
                  <a:solidFill>
                    <a:srgbClr val="E9A34D"/>
                  </a:solidFill>
                  <a:latin typeface="Montserrat Light"/>
                </a:rPr>
                <a:t>Analyse </a:t>
              </a:r>
            </a:p>
          </p:txBody>
        </p:sp>
      </p:grpSp>
      <p:sp>
        <p:nvSpPr>
          <p:cNvPr name="TextBox 5" id="5"/>
          <p:cNvSpPr txBox="true"/>
          <p:nvPr/>
        </p:nvSpPr>
        <p:spPr>
          <a:xfrm rot="0">
            <a:off x="1028700" y="1066800"/>
            <a:ext cx="9984701" cy="1191006"/>
          </a:xfrm>
          <a:prstGeom prst="rect">
            <a:avLst/>
          </a:prstGeom>
        </p:spPr>
        <p:txBody>
          <a:bodyPr anchor="t" rtlCol="false" tIns="0" lIns="0" bIns="0" rIns="0">
            <a:spAutoFit/>
          </a:bodyPr>
          <a:lstStyle/>
          <a:p>
            <a:pPr algn="l">
              <a:lnSpc>
                <a:spcPts val="4662"/>
              </a:lnSpc>
            </a:pPr>
            <a:r>
              <a:rPr lang="en-US" sz="4200">
                <a:solidFill>
                  <a:srgbClr val="E9A34D"/>
                </a:solidFill>
                <a:latin typeface="Montserrat Classic Bold"/>
              </a:rPr>
              <a:t>Comment on peut conserver les alimentaires dans le smart frigo ?</a:t>
            </a:r>
          </a:p>
        </p:txBody>
      </p:sp>
      <p:grpSp>
        <p:nvGrpSpPr>
          <p:cNvPr name="Group 6" id="6"/>
          <p:cNvGrpSpPr/>
          <p:nvPr/>
        </p:nvGrpSpPr>
        <p:grpSpPr>
          <a:xfrm rot="0">
            <a:off x="1028700" y="2628900"/>
            <a:ext cx="3898102" cy="3645241"/>
            <a:chOff x="0" y="0"/>
            <a:chExt cx="5197469" cy="4860321"/>
          </a:xfrm>
        </p:grpSpPr>
        <p:sp>
          <p:nvSpPr>
            <p:cNvPr name="TextBox 7" id="7"/>
            <p:cNvSpPr txBox="true"/>
            <p:nvPr/>
          </p:nvSpPr>
          <p:spPr>
            <a:xfrm rot="0">
              <a:off x="0" y="9525"/>
              <a:ext cx="5197469" cy="558758"/>
            </a:xfrm>
            <a:prstGeom prst="rect">
              <a:avLst/>
            </a:prstGeom>
          </p:spPr>
          <p:txBody>
            <a:bodyPr anchor="t" rtlCol="false" tIns="0" lIns="0" bIns="0" rIns="0">
              <a:spAutoFit/>
            </a:bodyPr>
            <a:lstStyle/>
            <a:p>
              <a:pPr algn="l">
                <a:lnSpc>
                  <a:spcPts val="3304"/>
                </a:lnSpc>
              </a:pPr>
              <a:r>
                <a:rPr lang="en-US" sz="2800">
                  <a:solidFill>
                    <a:srgbClr val="E9A34D"/>
                  </a:solidFill>
                  <a:latin typeface="Montserrat Light"/>
                </a:rPr>
                <a:t>LA TEMPERATURE</a:t>
              </a:r>
            </a:p>
          </p:txBody>
        </p:sp>
        <p:sp>
          <p:nvSpPr>
            <p:cNvPr name="TextBox 8" id="8"/>
            <p:cNvSpPr txBox="true"/>
            <p:nvPr/>
          </p:nvSpPr>
          <p:spPr>
            <a:xfrm rot="0">
              <a:off x="0" y="692181"/>
              <a:ext cx="5197469" cy="4168140"/>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E9A34D"/>
                  </a:solidFill>
                  <a:latin typeface="Montserrat Light"/>
                </a:rPr>
                <a:t>C'</a:t>
              </a:r>
              <a:r>
                <a:rPr lang="en-US" sz="1800">
                  <a:solidFill>
                    <a:srgbClr val="E9A34D"/>
                  </a:solidFill>
                  <a:latin typeface="Montserrat Light"/>
                </a:rPr>
                <a:t>est le principal facteur environnemental qui a l'influence la plus déterminante sur le processus de survie des fruits et légumes entreposés. </a:t>
              </a:r>
            </a:p>
            <a:p>
              <a:pPr algn="l" marL="388620" indent="-194310" lvl="1">
                <a:lnSpc>
                  <a:spcPts val="2520"/>
                </a:lnSpc>
                <a:buFont typeface="Arial"/>
                <a:buChar char="•"/>
              </a:pPr>
              <a:r>
                <a:rPr lang="en-US" sz="1800">
                  <a:solidFill>
                    <a:srgbClr val="E9A34D"/>
                  </a:solidFill>
                  <a:latin typeface="Montserrat Light"/>
                </a:rPr>
                <a:t>L'augmentation de la température augmentera la réactivité des processus métaboliques de base</a:t>
              </a:r>
            </a:p>
          </p:txBody>
        </p:sp>
      </p:grpSp>
      <p:grpSp>
        <p:nvGrpSpPr>
          <p:cNvPr name="Group 9" id="9"/>
          <p:cNvGrpSpPr/>
          <p:nvPr/>
        </p:nvGrpSpPr>
        <p:grpSpPr>
          <a:xfrm rot="0">
            <a:off x="6616078" y="2628900"/>
            <a:ext cx="4397323" cy="3959566"/>
            <a:chOff x="0" y="0"/>
            <a:chExt cx="5863097" cy="5279421"/>
          </a:xfrm>
        </p:grpSpPr>
        <p:sp>
          <p:nvSpPr>
            <p:cNvPr name="TextBox 10" id="10"/>
            <p:cNvSpPr txBox="true"/>
            <p:nvPr/>
          </p:nvSpPr>
          <p:spPr>
            <a:xfrm rot="0">
              <a:off x="14050" y="9525"/>
              <a:ext cx="5849047" cy="558758"/>
            </a:xfrm>
            <a:prstGeom prst="rect">
              <a:avLst/>
            </a:prstGeom>
          </p:spPr>
          <p:txBody>
            <a:bodyPr anchor="t" rtlCol="false" tIns="0" lIns="0" bIns="0" rIns="0">
              <a:spAutoFit/>
            </a:bodyPr>
            <a:lstStyle/>
            <a:p>
              <a:pPr algn="l">
                <a:lnSpc>
                  <a:spcPts val="3304"/>
                </a:lnSpc>
              </a:pPr>
              <a:r>
                <a:rPr lang="en-US" sz="2800">
                  <a:solidFill>
                    <a:srgbClr val="E9A34D"/>
                  </a:solidFill>
                  <a:latin typeface="Montserrat Light"/>
                </a:rPr>
                <a:t>L'HUMIDITE</a:t>
              </a:r>
            </a:p>
          </p:txBody>
        </p:sp>
        <p:sp>
          <p:nvSpPr>
            <p:cNvPr name="TextBox 11" id="11"/>
            <p:cNvSpPr txBox="true"/>
            <p:nvPr/>
          </p:nvSpPr>
          <p:spPr>
            <a:xfrm rot="0">
              <a:off x="0" y="692181"/>
              <a:ext cx="5849047" cy="4587240"/>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E9A34D"/>
                  </a:solidFill>
                  <a:latin typeface="Montserrat Light"/>
                </a:rPr>
                <a:t>L'humidité dans la sall</a:t>
              </a:r>
              <a:r>
                <a:rPr lang="en-US" sz="1800">
                  <a:solidFill>
                    <a:srgbClr val="E9A34D"/>
                  </a:solidFill>
                  <a:latin typeface="Montserrat Light"/>
                </a:rPr>
                <a:t>e de stockage a une grande influence sur l'évaporation de l'eau des légumes. </a:t>
              </a:r>
            </a:p>
            <a:p>
              <a:pPr algn="l" marL="388620" indent="-194310" lvl="1">
                <a:lnSpc>
                  <a:spcPts val="2520"/>
                </a:lnSpc>
                <a:buFont typeface="Arial"/>
                <a:buChar char="•"/>
              </a:pPr>
              <a:r>
                <a:rPr lang="en-US" sz="1800">
                  <a:solidFill>
                    <a:srgbClr val="E9A34D"/>
                  </a:solidFill>
                  <a:latin typeface="Montserrat Light"/>
                </a:rPr>
                <a:t>Pendant le stockage des légumes et des fruits, l'humidité de l'atmosphère doit être maintenue de manière optimale pour éviter l'évaporation de l'eau et limiter la croissance des micro-organismes d'altération</a:t>
              </a:r>
            </a:p>
          </p:txBody>
        </p:sp>
      </p:grpSp>
      <p:grpSp>
        <p:nvGrpSpPr>
          <p:cNvPr name="Group 12" id="12"/>
          <p:cNvGrpSpPr/>
          <p:nvPr/>
        </p:nvGrpSpPr>
        <p:grpSpPr>
          <a:xfrm rot="0">
            <a:off x="12203354" y="2628900"/>
            <a:ext cx="5055946" cy="2387941"/>
            <a:chOff x="0" y="0"/>
            <a:chExt cx="6741261" cy="3183921"/>
          </a:xfrm>
        </p:grpSpPr>
        <p:sp>
          <p:nvSpPr>
            <p:cNvPr name="TextBox 13" id="13"/>
            <p:cNvSpPr txBox="true"/>
            <p:nvPr/>
          </p:nvSpPr>
          <p:spPr>
            <a:xfrm rot="0">
              <a:off x="0" y="9525"/>
              <a:ext cx="6741261" cy="558758"/>
            </a:xfrm>
            <a:prstGeom prst="rect">
              <a:avLst/>
            </a:prstGeom>
          </p:spPr>
          <p:txBody>
            <a:bodyPr anchor="t" rtlCol="false" tIns="0" lIns="0" bIns="0" rIns="0">
              <a:spAutoFit/>
            </a:bodyPr>
            <a:lstStyle/>
            <a:p>
              <a:pPr algn="l">
                <a:lnSpc>
                  <a:spcPts val="3304"/>
                </a:lnSpc>
              </a:pPr>
              <a:r>
                <a:rPr lang="en-US" sz="2800">
                  <a:solidFill>
                    <a:srgbClr val="E9A34D"/>
                  </a:solidFill>
                  <a:latin typeface="Montserrat Light"/>
                </a:rPr>
                <a:t>L'OXYGEN ET LE CO2</a:t>
              </a:r>
            </a:p>
          </p:txBody>
        </p:sp>
        <p:sp>
          <p:nvSpPr>
            <p:cNvPr name="TextBox 14" id="14"/>
            <p:cNvSpPr txBox="true"/>
            <p:nvPr/>
          </p:nvSpPr>
          <p:spPr>
            <a:xfrm rot="0">
              <a:off x="0" y="692181"/>
              <a:ext cx="6741261" cy="2491740"/>
            </a:xfrm>
            <a:prstGeom prst="rect">
              <a:avLst/>
            </a:prstGeom>
          </p:spPr>
          <p:txBody>
            <a:bodyPr anchor="t" rtlCol="false" tIns="0" lIns="0" bIns="0" rIns="0">
              <a:spAutoFit/>
            </a:bodyPr>
            <a:lstStyle/>
            <a:p>
              <a:pPr algn="l" marL="388620" indent="-194310" lvl="1">
                <a:lnSpc>
                  <a:spcPts val="2520"/>
                </a:lnSpc>
                <a:buFont typeface="Arial"/>
                <a:buChar char="•"/>
              </a:pPr>
              <a:r>
                <a:rPr lang="en-US" sz="1800">
                  <a:solidFill>
                    <a:srgbClr val="E9A34D"/>
                  </a:solidFill>
                  <a:latin typeface="Montserrat Light"/>
                </a:rPr>
                <a:t>L'</a:t>
              </a:r>
              <a:r>
                <a:rPr lang="en-US" sz="1800">
                  <a:solidFill>
                    <a:srgbClr val="E9A34D"/>
                  </a:solidFill>
                  <a:latin typeface="Montserrat Light"/>
                </a:rPr>
                <a:t>effet des modifications de la composition des gaz sur le métabolisme des légumes est assez complexe, tout d'abord la diminution du taux de respiration et la diminution du processus de maturation ultérieur. </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7891" y="9366250"/>
            <a:ext cx="19253200" cy="1289050"/>
            <a:chOff x="0" y="0"/>
            <a:chExt cx="25670933" cy="1718733"/>
          </a:xfrm>
        </p:grpSpPr>
        <p:sp>
          <p:nvSpPr>
            <p:cNvPr name="AutoShape 3" id="3"/>
            <p:cNvSpPr/>
            <p:nvPr/>
          </p:nvSpPr>
          <p:spPr>
            <a:xfrm rot="0">
              <a:off x="0" y="0"/>
              <a:ext cx="25670933" cy="1718733"/>
            </a:xfrm>
            <a:prstGeom prst="rect">
              <a:avLst/>
            </a:prstGeom>
            <a:solidFill>
              <a:srgbClr val="E9A34D"/>
            </a:solidFill>
          </p:spPr>
        </p:sp>
        <p:sp>
          <p:nvSpPr>
            <p:cNvPr name="TextBox 4" id="4"/>
            <p:cNvSpPr txBox="true"/>
            <p:nvPr/>
          </p:nvSpPr>
          <p:spPr>
            <a:xfrm rot="0">
              <a:off x="1151467" y="446063"/>
              <a:ext cx="23299202" cy="311362"/>
            </a:xfrm>
            <a:prstGeom prst="rect">
              <a:avLst/>
            </a:prstGeom>
          </p:spPr>
          <p:txBody>
            <a:bodyPr anchor="t" rtlCol="false" tIns="0" lIns="0" bIns="0" rIns="0">
              <a:spAutoFit/>
            </a:bodyPr>
            <a:lstStyle/>
            <a:p>
              <a:pPr algn="l">
                <a:lnSpc>
                  <a:spcPts val="1959"/>
                </a:lnSpc>
              </a:pPr>
              <a:r>
                <a:rPr lang="en-US" sz="1400">
                  <a:solidFill>
                    <a:srgbClr val="FFFFFF"/>
                  </a:solidFill>
                  <a:latin typeface="Montserrat Light"/>
                </a:rPr>
                <a:t>Partie technique</a:t>
              </a:r>
            </a:p>
          </p:txBody>
        </p:sp>
      </p:grpSp>
      <p:grpSp>
        <p:nvGrpSpPr>
          <p:cNvPr name="Group 5" id="5"/>
          <p:cNvGrpSpPr/>
          <p:nvPr/>
        </p:nvGrpSpPr>
        <p:grpSpPr>
          <a:xfrm rot="0">
            <a:off x="1028700" y="1963459"/>
            <a:ext cx="5917402" cy="7778051"/>
            <a:chOff x="0" y="0"/>
            <a:chExt cx="7889869" cy="10370735"/>
          </a:xfrm>
        </p:grpSpPr>
        <p:sp>
          <p:nvSpPr>
            <p:cNvPr name="TextBox 6" id="6"/>
            <p:cNvSpPr txBox="true"/>
            <p:nvPr/>
          </p:nvSpPr>
          <p:spPr>
            <a:xfrm rot="0">
              <a:off x="0" y="9525"/>
              <a:ext cx="7889869" cy="558758"/>
            </a:xfrm>
            <a:prstGeom prst="rect">
              <a:avLst/>
            </a:prstGeom>
          </p:spPr>
          <p:txBody>
            <a:bodyPr anchor="t" rtlCol="false" tIns="0" lIns="0" bIns="0" rIns="0">
              <a:spAutoFit/>
            </a:bodyPr>
            <a:lstStyle/>
            <a:p>
              <a:pPr algn="l">
                <a:lnSpc>
                  <a:spcPts val="3304"/>
                </a:lnSpc>
              </a:pPr>
            </a:p>
          </p:txBody>
        </p:sp>
        <p:sp>
          <p:nvSpPr>
            <p:cNvPr name="TextBox 7" id="7"/>
            <p:cNvSpPr txBox="true"/>
            <p:nvPr/>
          </p:nvSpPr>
          <p:spPr>
            <a:xfrm rot="0">
              <a:off x="0" y="635342"/>
              <a:ext cx="7889869" cy="8387080"/>
            </a:xfrm>
            <a:prstGeom prst="rect">
              <a:avLst/>
            </a:prstGeom>
          </p:spPr>
          <p:txBody>
            <a:bodyPr anchor="t" rtlCol="false" tIns="0" lIns="0" bIns="0" rIns="0">
              <a:spAutoFit/>
            </a:bodyPr>
            <a:lstStyle/>
            <a:p>
              <a:pPr algn="l">
                <a:lnSpc>
                  <a:spcPts val="2940"/>
                </a:lnSpc>
              </a:pPr>
              <a:r>
                <a:rPr lang="en-US" sz="2100">
                  <a:solidFill>
                    <a:srgbClr val="E9A34D"/>
                  </a:solidFill>
                  <a:latin typeface="Montserrat Light"/>
                </a:rPr>
                <a:t>U</a:t>
              </a:r>
              <a:r>
                <a:rPr lang="en-US" sz="2100">
                  <a:solidFill>
                    <a:srgbClr val="E9A34D"/>
                  </a:solidFill>
                  <a:latin typeface="Montserrat Light"/>
                </a:rPr>
                <a:t>tilisez un ventilateur pour souffler de l'air froid (à travers l'évaporateur) autour de la "coque" de la pièce de stockage pour refroidir toute la pièce.</a:t>
              </a:r>
            </a:p>
            <a:p>
              <a:pPr algn="l">
                <a:lnSpc>
                  <a:spcPts val="2940"/>
                </a:lnSpc>
              </a:pPr>
            </a:p>
            <a:p>
              <a:pPr algn="l">
                <a:lnSpc>
                  <a:spcPts val="2940"/>
                </a:lnSpc>
              </a:pPr>
            </a:p>
            <a:p>
              <a:pPr algn="l">
                <a:lnSpc>
                  <a:spcPts val="2940"/>
                </a:lnSpc>
              </a:pPr>
              <a:r>
                <a:rPr lang="en-US" sz="2100">
                  <a:solidFill>
                    <a:srgbClr val="E9A34D"/>
                  </a:solidFill>
                  <a:latin typeface="Montserrat Light"/>
                </a:rPr>
                <a:t>Cette méthode limitera la déshumidification de la pièce et réduira le coefficient de transfert thermique de l'évaporateur. En même temps, grâce à l'air froid circulant autour de la pièce de stockage, il assure une température uniforme dans toute la pièce. De plus, cette méthode permet également de contrôler l'humidité de la pièce (pas moins de 90 %) en utilisant un bloc humidificateur d'air supplémentaire.</a:t>
              </a:r>
            </a:p>
            <a:p>
              <a:pPr algn="l">
                <a:lnSpc>
                  <a:spcPts val="2940"/>
                </a:lnSpc>
              </a:pPr>
            </a:p>
          </p:txBody>
        </p:sp>
        <p:sp>
          <p:nvSpPr>
            <p:cNvPr name="TextBox 8" id="8"/>
            <p:cNvSpPr txBox="true"/>
            <p:nvPr/>
          </p:nvSpPr>
          <p:spPr>
            <a:xfrm rot="0">
              <a:off x="0" y="9811977"/>
              <a:ext cx="7889869" cy="558758"/>
            </a:xfrm>
            <a:prstGeom prst="rect">
              <a:avLst/>
            </a:prstGeom>
          </p:spPr>
          <p:txBody>
            <a:bodyPr anchor="t" rtlCol="false" tIns="0" lIns="0" bIns="0" rIns="0">
              <a:spAutoFit/>
            </a:bodyPr>
            <a:lstStyle/>
            <a:p>
              <a:pPr algn="l">
                <a:lnSpc>
                  <a:spcPts val="3304"/>
                </a:lnSpc>
              </a:pPr>
            </a:p>
          </p:txBody>
        </p:sp>
      </p:grpSp>
      <p:pic>
        <p:nvPicPr>
          <p:cNvPr name="Picture 9" id="9"/>
          <p:cNvPicPr>
            <a:picLocks noChangeAspect="true"/>
          </p:cNvPicPr>
          <p:nvPr/>
        </p:nvPicPr>
        <p:blipFill>
          <a:blip r:embed="rId2"/>
          <a:srcRect l="1112" t="0" r="4910" b="2832"/>
          <a:stretch>
            <a:fillRect/>
          </a:stretch>
        </p:blipFill>
        <p:spPr>
          <a:xfrm flipH="false" flipV="false" rot="0">
            <a:off x="11616626" y="2124837"/>
            <a:ext cx="6775283" cy="3144290"/>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0">
            <a:off x="8588886" y="820882"/>
            <a:ext cx="3602476" cy="3602476"/>
          </a:xfrm>
          <a:prstGeom prst="rect">
            <a:avLst/>
          </a:prstGeom>
        </p:spPr>
      </p:pic>
      <p:sp>
        <p:nvSpPr>
          <p:cNvPr name="TextBox 11" id="11"/>
          <p:cNvSpPr txBox="true"/>
          <p:nvPr/>
        </p:nvSpPr>
        <p:spPr>
          <a:xfrm rot="0">
            <a:off x="1132609" y="1190625"/>
            <a:ext cx="7200102" cy="934212"/>
          </a:xfrm>
          <a:prstGeom prst="rect">
            <a:avLst/>
          </a:prstGeom>
        </p:spPr>
        <p:txBody>
          <a:bodyPr anchor="t" rtlCol="false" tIns="0" lIns="0" bIns="0" rIns="0">
            <a:spAutoFit/>
          </a:bodyPr>
          <a:lstStyle/>
          <a:p>
            <a:pPr algn="l">
              <a:lnSpc>
                <a:spcPts val="6984"/>
              </a:lnSpc>
            </a:pPr>
            <a:r>
              <a:rPr lang="en-US" sz="7200">
                <a:solidFill>
                  <a:srgbClr val="008037"/>
                </a:solidFill>
                <a:latin typeface="League Gothic"/>
              </a:rPr>
              <a:t>STRUCTUR</a:t>
            </a:r>
            <a:r>
              <a:rPr lang="en-US" sz="7200">
                <a:solidFill>
                  <a:srgbClr val="008037"/>
                </a:solidFill>
                <a:latin typeface="League Gothic"/>
              </a:rPr>
              <a:t>E DE LA BOITE</a:t>
            </a:r>
          </a:p>
        </p:txBody>
      </p:sp>
      <p:sp>
        <p:nvSpPr>
          <p:cNvPr name="TextBox 12" id="12"/>
          <p:cNvSpPr txBox="true"/>
          <p:nvPr/>
        </p:nvSpPr>
        <p:spPr>
          <a:xfrm rot="0">
            <a:off x="13646089" y="5374150"/>
            <a:ext cx="3955906" cy="2197735"/>
          </a:xfrm>
          <a:prstGeom prst="rect">
            <a:avLst/>
          </a:prstGeom>
        </p:spPr>
        <p:txBody>
          <a:bodyPr anchor="t" rtlCol="false" tIns="0" lIns="0" bIns="0" rIns="0">
            <a:spAutoFit/>
          </a:bodyPr>
          <a:lstStyle/>
          <a:p>
            <a:pPr marL="345439" indent="-172720" lvl="1">
              <a:lnSpc>
                <a:spcPts val="2239"/>
              </a:lnSpc>
              <a:buFont typeface="Arial"/>
              <a:buChar char="•"/>
            </a:pPr>
            <a:r>
              <a:rPr lang="en-US" sz="1600">
                <a:solidFill>
                  <a:srgbClr val="000000"/>
                </a:solidFill>
                <a:latin typeface="Noto Sans Bold"/>
              </a:rPr>
              <a:t> La Boite</a:t>
            </a:r>
          </a:p>
          <a:p>
            <a:pPr marL="345439" indent="-172720" lvl="1">
              <a:lnSpc>
                <a:spcPts val="2239"/>
              </a:lnSpc>
              <a:buFont typeface="Arial"/>
              <a:buChar char="•"/>
            </a:pPr>
            <a:r>
              <a:rPr lang="en-US" sz="1599">
                <a:solidFill>
                  <a:srgbClr val="000000"/>
                </a:solidFill>
                <a:latin typeface="Noto Sans Bold"/>
              </a:rPr>
              <a:t> Évaporateur</a:t>
            </a:r>
          </a:p>
          <a:p>
            <a:pPr marL="345439" indent="-172720" lvl="1">
              <a:lnSpc>
                <a:spcPts val="2239"/>
              </a:lnSpc>
              <a:buFont typeface="Arial"/>
              <a:buChar char="•"/>
            </a:pPr>
            <a:r>
              <a:rPr lang="en-US" sz="1599">
                <a:solidFill>
                  <a:srgbClr val="000000"/>
                </a:solidFill>
                <a:latin typeface="Noto Sans Bold"/>
              </a:rPr>
              <a:t>Réservoir de pompe contenant du réfrigérant, de la vapeur, du co2 et de l'o2</a:t>
            </a:r>
          </a:p>
          <a:p>
            <a:pPr>
              <a:lnSpc>
                <a:spcPts val="2239"/>
              </a:lnSpc>
            </a:pPr>
            <a:r>
              <a:rPr lang="en-US" sz="1599">
                <a:solidFill>
                  <a:srgbClr val="000000"/>
                </a:solidFill>
                <a:latin typeface="Noto Sans"/>
              </a:rPr>
              <a:t>6.</a:t>
            </a:r>
            <a:r>
              <a:rPr lang="en-US" sz="1599">
                <a:solidFill>
                  <a:srgbClr val="000000"/>
                </a:solidFill>
                <a:latin typeface="Noto Sans Bold"/>
              </a:rPr>
              <a:t> Ventilateur</a:t>
            </a:r>
          </a:p>
          <a:p>
            <a:pPr>
              <a:lnSpc>
                <a:spcPts val="2240"/>
              </a:lnSpc>
            </a:pPr>
            <a:r>
              <a:rPr lang="en-US" sz="1599">
                <a:solidFill>
                  <a:srgbClr val="000000"/>
                </a:solidFill>
                <a:latin typeface="Noto Sans"/>
              </a:rPr>
              <a:t>7.</a:t>
            </a:r>
            <a:r>
              <a:rPr lang="en-US" sz="1599">
                <a:solidFill>
                  <a:srgbClr val="000000"/>
                </a:solidFill>
                <a:latin typeface="Noto Sans Bold"/>
              </a:rPr>
              <a:t> Coquille</a:t>
            </a:r>
          </a:p>
          <a:p>
            <a:pPr algn="ctr">
              <a:lnSpc>
                <a:spcPts val="2240"/>
              </a:lnSpc>
            </a:pPr>
          </a:p>
        </p:txBody>
      </p:sp>
      <p:sp>
        <p:nvSpPr>
          <p:cNvPr name="TextBox 13" id="13"/>
          <p:cNvSpPr txBox="true"/>
          <p:nvPr/>
        </p:nvSpPr>
        <p:spPr>
          <a:xfrm rot="0">
            <a:off x="9406495" y="1747227"/>
            <a:ext cx="246906" cy="1180465"/>
          </a:xfrm>
          <a:prstGeom prst="rect">
            <a:avLst/>
          </a:prstGeom>
        </p:spPr>
        <p:txBody>
          <a:bodyPr anchor="t" rtlCol="false" tIns="0" lIns="0" bIns="0" rIns="0">
            <a:spAutoFit/>
          </a:bodyPr>
          <a:lstStyle/>
          <a:p>
            <a:pPr algn="ctr">
              <a:lnSpc>
                <a:spcPts val="4759"/>
              </a:lnSpc>
            </a:pPr>
            <a:r>
              <a:rPr lang="en-US" sz="3400">
                <a:solidFill>
                  <a:srgbClr val="000000"/>
                </a:solidFill>
                <a:latin typeface="Noto Sans"/>
              </a:rPr>
              <a:t>3</a:t>
            </a:r>
          </a:p>
          <a:p>
            <a:pPr algn="ctr">
              <a:lnSpc>
                <a:spcPts val="4759"/>
              </a:lnSpc>
            </a:pP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31800" y="9366250"/>
            <a:ext cx="19253200" cy="1289050"/>
            <a:chOff x="0" y="0"/>
            <a:chExt cx="25670933" cy="1718733"/>
          </a:xfrm>
        </p:grpSpPr>
        <p:sp>
          <p:nvSpPr>
            <p:cNvPr name="AutoShape 3" id="3"/>
            <p:cNvSpPr/>
            <p:nvPr/>
          </p:nvSpPr>
          <p:spPr>
            <a:xfrm rot="0">
              <a:off x="0" y="0"/>
              <a:ext cx="25670933" cy="1718733"/>
            </a:xfrm>
            <a:prstGeom prst="rect">
              <a:avLst/>
            </a:prstGeom>
            <a:solidFill>
              <a:srgbClr val="E9A34D"/>
            </a:solidFill>
          </p:spPr>
        </p:sp>
        <p:sp>
          <p:nvSpPr>
            <p:cNvPr name="TextBox 4" id="4"/>
            <p:cNvSpPr txBox="true"/>
            <p:nvPr/>
          </p:nvSpPr>
          <p:spPr>
            <a:xfrm rot="0">
              <a:off x="1151467" y="446063"/>
              <a:ext cx="23299202" cy="311362"/>
            </a:xfrm>
            <a:prstGeom prst="rect">
              <a:avLst/>
            </a:prstGeom>
          </p:spPr>
          <p:txBody>
            <a:bodyPr anchor="t" rtlCol="false" tIns="0" lIns="0" bIns="0" rIns="0">
              <a:spAutoFit/>
            </a:bodyPr>
            <a:lstStyle/>
            <a:p>
              <a:pPr algn="l">
                <a:lnSpc>
                  <a:spcPts val="1959"/>
                </a:lnSpc>
              </a:pPr>
              <a:r>
                <a:rPr lang="en-US" sz="1400">
                  <a:solidFill>
                    <a:srgbClr val="FFFFFF"/>
                  </a:solidFill>
                  <a:latin typeface="Montserrat Light"/>
                </a:rPr>
                <a:t>Principe</a:t>
              </a:r>
            </a:p>
          </p:txBody>
        </p:sp>
      </p:grpSp>
      <p:sp>
        <p:nvSpPr>
          <p:cNvPr name="AutoShape 5" id="5"/>
          <p:cNvSpPr/>
          <p:nvPr/>
        </p:nvSpPr>
        <p:spPr>
          <a:xfrm rot="0">
            <a:off x="-451890" y="-1058171"/>
            <a:ext cx="19273290" cy="4087718"/>
          </a:xfrm>
          <a:prstGeom prst="rect">
            <a:avLst/>
          </a:prstGeom>
          <a:solidFill>
            <a:srgbClr val="55692D"/>
          </a:solidFill>
        </p:spPr>
      </p:sp>
      <p:sp>
        <p:nvSpPr>
          <p:cNvPr name="TextBox 6" id="6"/>
          <p:cNvSpPr txBox="true"/>
          <p:nvPr/>
        </p:nvSpPr>
        <p:spPr>
          <a:xfrm rot="0">
            <a:off x="1016798" y="1018671"/>
            <a:ext cx="16242502" cy="1043305"/>
          </a:xfrm>
          <a:prstGeom prst="rect">
            <a:avLst/>
          </a:prstGeom>
        </p:spPr>
        <p:txBody>
          <a:bodyPr anchor="t" rtlCol="false" tIns="0" lIns="0" bIns="0" rIns="0">
            <a:spAutoFit/>
          </a:bodyPr>
          <a:lstStyle/>
          <a:p>
            <a:pPr algn="ctr">
              <a:lnSpc>
                <a:spcPts val="7759"/>
              </a:lnSpc>
            </a:pPr>
            <a:r>
              <a:rPr lang="en-US" sz="8000">
                <a:solidFill>
                  <a:srgbClr val="FFFFFF"/>
                </a:solidFill>
                <a:latin typeface="League Gothic"/>
              </a:rPr>
              <a:t>COMMENT CA MARCHE ? </a:t>
            </a:r>
          </a:p>
        </p:txBody>
      </p:sp>
      <p:sp>
        <p:nvSpPr>
          <p:cNvPr name="TextBox 7" id="7"/>
          <p:cNvSpPr txBox="true"/>
          <p:nvPr/>
        </p:nvSpPr>
        <p:spPr>
          <a:xfrm rot="0">
            <a:off x="460169" y="3203471"/>
            <a:ext cx="7036130" cy="5620406"/>
          </a:xfrm>
          <a:prstGeom prst="rect">
            <a:avLst/>
          </a:prstGeom>
        </p:spPr>
        <p:txBody>
          <a:bodyPr anchor="t" rtlCol="false" tIns="0" lIns="0" bIns="0" rIns="0">
            <a:spAutoFit/>
          </a:bodyPr>
          <a:lstStyle/>
          <a:p>
            <a:pPr>
              <a:lnSpc>
                <a:spcPts val="2492"/>
              </a:lnSpc>
            </a:pPr>
            <a:r>
              <a:rPr lang="en-US" sz="1780">
                <a:solidFill>
                  <a:srgbClr val="000000"/>
                </a:solidFill>
                <a:latin typeface="Noto Sans"/>
              </a:rPr>
              <a:t>La respiration des légumes frais :</a:t>
            </a:r>
          </a:p>
          <a:p>
            <a:pPr>
              <a:lnSpc>
                <a:spcPts val="2492"/>
              </a:lnSpc>
            </a:pPr>
          </a:p>
          <a:p>
            <a:pPr>
              <a:lnSpc>
                <a:spcPts val="2492"/>
              </a:lnSpc>
            </a:pPr>
            <a:r>
              <a:rPr lang="en-US" sz="1068">
                <a:solidFill>
                  <a:srgbClr val="000000"/>
                </a:solidFill>
                <a:latin typeface="Arimo"/>
              </a:rPr>
              <a:t>Respiration aérobie : Les légumes et les fruits conservent leur fraîcheur lorsque leurs cellules respirent encore en aérobie, l'oxygène nécessaire est fourni aux cellules pour effectuer la réaction d'oxydation des composants nutritionnels, dans laquelle le glucose est L'oxydation produit du CO2, H2O et de la chaleur.</a:t>
            </a:r>
          </a:p>
          <a:p>
            <a:pPr>
              <a:lnSpc>
                <a:spcPts val="2492"/>
              </a:lnSpc>
            </a:pPr>
            <a:r>
              <a:rPr lang="en-US" sz="1068">
                <a:solidFill>
                  <a:srgbClr val="000000"/>
                </a:solidFill>
                <a:latin typeface="Arimo"/>
              </a:rPr>
              <a:t>C6H12O6 + 6O2 -&gt; 6CO2 + 6H2O + 202 104 J/mol</a:t>
            </a:r>
          </a:p>
          <a:p>
            <a:pPr>
              <a:lnSpc>
                <a:spcPts val="2492"/>
              </a:lnSpc>
            </a:pPr>
          </a:p>
          <a:p>
            <a:pPr>
              <a:lnSpc>
                <a:spcPts val="2492"/>
              </a:lnSpc>
            </a:pPr>
            <a:r>
              <a:rPr lang="en-US" sz="1068">
                <a:solidFill>
                  <a:srgbClr val="000000"/>
                </a:solidFill>
                <a:latin typeface="Arimo"/>
              </a:rPr>
              <a:t> Respiration anaérobie : Si les fruits et légumes frais sont placés dans un environnement où il n'y a pas assez ou pas d'oxygène pour la respiration, leurs cellules subiront une respiration anaérobie, consommant du glucose pour produire du CO2, de l'éthanol et de l'énergie thermique.</a:t>
            </a:r>
          </a:p>
          <a:p>
            <a:pPr>
              <a:lnSpc>
                <a:spcPts val="2492"/>
              </a:lnSpc>
            </a:pPr>
            <a:r>
              <a:rPr lang="en-US" sz="1068">
                <a:solidFill>
                  <a:srgbClr val="000000"/>
                </a:solidFill>
                <a:latin typeface="Arimo"/>
              </a:rPr>
              <a:t>C6H12O6 + 6O2 -&gt; 2C2H5OH + 2CO2 + 11,7.104 J/mol</a:t>
            </a:r>
          </a:p>
          <a:p>
            <a:pPr>
              <a:lnSpc>
                <a:spcPts val="2492"/>
              </a:lnSpc>
            </a:pPr>
          </a:p>
          <a:p>
            <a:pPr>
              <a:lnSpc>
                <a:spcPts val="2492"/>
              </a:lnSpc>
            </a:pPr>
            <a:r>
              <a:rPr lang="en-US" sz="1068">
                <a:solidFill>
                  <a:srgbClr val="000000"/>
                </a:solidFill>
                <a:latin typeface="Arimo"/>
              </a:rPr>
              <a:t> Lorsque les cellules végétales commencent la respiration anaérobie, une détérioration se produit également.</a:t>
            </a:r>
          </a:p>
        </p:txBody>
      </p:sp>
      <p:sp>
        <p:nvSpPr>
          <p:cNvPr name="TextBox 8" id="8"/>
          <p:cNvSpPr txBox="true"/>
          <p:nvPr/>
        </p:nvSpPr>
        <p:spPr>
          <a:xfrm rot="0">
            <a:off x="7963096" y="5060539"/>
            <a:ext cx="2153989" cy="1820545"/>
          </a:xfrm>
          <a:prstGeom prst="rect">
            <a:avLst/>
          </a:prstGeom>
        </p:spPr>
        <p:txBody>
          <a:bodyPr anchor="t" rtlCol="false" tIns="0" lIns="0" bIns="0" rIns="0">
            <a:spAutoFit/>
          </a:bodyPr>
          <a:lstStyle/>
          <a:p>
            <a:pPr algn="ctr">
              <a:lnSpc>
                <a:spcPts val="7279"/>
              </a:lnSpc>
            </a:pPr>
            <a:r>
              <a:rPr lang="en-US" sz="5200">
                <a:solidFill>
                  <a:srgbClr val="000000"/>
                </a:solidFill>
                <a:latin typeface="DejaVu Serif"/>
              </a:rPr>
              <a:t>DONC</a:t>
            </a:r>
          </a:p>
          <a:p>
            <a:pPr algn="ctr">
              <a:lnSpc>
                <a:spcPts val="7280"/>
              </a:lnSpc>
            </a:pPr>
          </a:p>
        </p:txBody>
      </p:sp>
      <p:sp>
        <p:nvSpPr>
          <p:cNvPr name="TextBox 9" id="9"/>
          <p:cNvSpPr txBox="true"/>
          <p:nvPr/>
        </p:nvSpPr>
        <p:spPr>
          <a:xfrm rot="0">
            <a:off x="10758333" y="4124922"/>
            <a:ext cx="5692672" cy="2463800"/>
          </a:xfrm>
          <a:prstGeom prst="rect">
            <a:avLst/>
          </a:prstGeom>
        </p:spPr>
        <p:txBody>
          <a:bodyPr anchor="t" rtlCol="false" tIns="0" lIns="0" bIns="0" rIns="0">
            <a:spAutoFit/>
          </a:bodyPr>
          <a:lstStyle/>
          <a:p>
            <a:pPr>
              <a:lnSpc>
                <a:spcPts val="2800"/>
              </a:lnSpc>
            </a:pPr>
            <a:r>
              <a:rPr lang="en-US" sz="2000">
                <a:solidFill>
                  <a:srgbClr val="000000"/>
                </a:solidFill>
                <a:latin typeface="Noto Sans"/>
              </a:rPr>
              <a:t>Ajustez la composition du gaz dans la c</a:t>
            </a:r>
            <a:r>
              <a:rPr lang="en-US" sz="2000">
                <a:solidFill>
                  <a:srgbClr val="000000"/>
                </a:solidFill>
                <a:latin typeface="Noto Sans"/>
              </a:rPr>
              <a:t>hambre avec le rapport des composants : 10 % CO2, 11 % O2 pour maintenir une qualité fraîche. La composition du gaz, la température, la pression et la vapeur saturée dans l'entrepôt sont contrôlées et maintenues en permanence en fonction des différents types d'aliments.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1800" y="9366250"/>
            <a:ext cx="19253200" cy="1289050"/>
            <a:chOff x="0" y="0"/>
            <a:chExt cx="25670933" cy="1718733"/>
          </a:xfrm>
        </p:grpSpPr>
        <p:sp>
          <p:nvSpPr>
            <p:cNvPr name="AutoShape 3" id="3"/>
            <p:cNvSpPr/>
            <p:nvPr/>
          </p:nvSpPr>
          <p:spPr>
            <a:xfrm rot="0">
              <a:off x="0" y="0"/>
              <a:ext cx="25670933" cy="1718733"/>
            </a:xfrm>
            <a:prstGeom prst="rect">
              <a:avLst/>
            </a:prstGeom>
            <a:solidFill>
              <a:srgbClr val="E9A34D"/>
            </a:solidFill>
          </p:spPr>
        </p:sp>
        <p:sp>
          <p:nvSpPr>
            <p:cNvPr name="TextBox 4" id="4"/>
            <p:cNvSpPr txBox="true"/>
            <p:nvPr/>
          </p:nvSpPr>
          <p:spPr>
            <a:xfrm rot="0">
              <a:off x="1151467" y="446063"/>
              <a:ext cx="23299202" cy="311362"/>
            </a:xfrm>
            <a:prstGeom prst="rect">
              <a:avLst/>
            </a:prstGeom>
          </p:spPr>
          <p:txBody>
            <a:bodyPr anchor="t" rtlCol="false" tIns="0" lIns="0" bIns="0" rIns="0">
              <a:spAutoFit/>
            </a:bodyPr>
            <a:lstStyle/>
            <a:p>
              <a:pPr algn="l">
                <a:lnSpc>
                  <a:spcPts val="1959"/>
                </a:lnSpc>
              </a:pPr>
              <a:r>
                <a:rPr lang="en-US" sz="1400">
                  <a:solidFill>
                    <a:srgbClr val="FFFFFF"/>
                  </a:solidFill>
                  <a:latin typeface="Montserrat Light"/>
                </a:rPr>
                <a:t>Examples</a:t>
              </a:r>
            </a:p>
          </p:txBody>
        </p:sp>
      </p:grpSp>
      <p:sp>
        <p:nvSpPr>
          <p:cNvPr name="AutoShape 5" id="5"/>
          <p:cNvSpPr/>
          <p:nvPr/>
        </p:nvSpPr>
        <p:spPr>
          <a:xfrm rot="0">
            <a:off x="-431800" y="-524408"/>
            <a:ext cx="19443700" cy="5308600"/>
          </a:xfrm>
          <a:prstGeom prst="rect">
            <a:avLst/>
          </a:prstGeom>
          <a:solidFill>
            <a:srgbClr val="55692D"/>
          </a:solidFill>
        </p:spPr>
      </p:sp>
      <p:grpSp>
        <p:nvGrpSpPr>
          <p:cNvPr name="Group 6" id="6"/>
          <p:cNvGrpSpPr/>
          <p:nvPr/>
        </p:nvGrpSpPr>
        <p:grpSpPr>
          <a:xfrm rot="0">
            <a:off x="668316" y="2743200"/>
            <a:ext cx="4810910" cy="4081984"/>
            <a:chOff x="0" y="0"/>
            <a:chExt cx="6414546" cy="5442645"/>
          </a:xfrm>
        </p:grpSpPr>
        <p:pic>
          <p:nvPicPr>
            <p:cNvPr name="Picture 7" id="7"/>
            <p:cNvPicPr>
              <a:picLocks noChangeAspect="true"/>
            </p:cNvPicPr>
            <p:nvPr/>
          </p:nvPicPr>
          <p:blipFill>
            <a:blip r:embed="rId2"/>
            <a:srcRect l="5803" t="0" r="5803" b="0"/>
            <a:stretch>
              <a:fillRect/>
            </a:stretch>
          </p:blipFill>
          <p:spPr>
            <a:xfrm>
              <a:off x="0" y="0"/>
              <a:ext cx="6414546" cy="5442645"/>
            </a:xfrm>
            <a:prstGeom prst="rect">
              <a:avLst/>
            </a:prstGeom>
          </p:spPr>
        </p:pic>
      </p:grpSp>
      <p:grpSp>
        <p:nvGrpSpPr>
          <p:cNvPr name="Group 8" id="8"/>
          <p:cNvGrpSpPr/>
          <p:nvPr/>
        </p:nvGrpSpPr>
        <p:grpSpPr>
          <a:xfrm rot="0">
            <a:off x="6011182" y="2743200"/>
            <a:ext cx="4810910" cy="4081984"/>
            <a:chOff x="0" y="0"/>
            <a:chExt cx="6414546" cy="5442645"/>
          </a:xfrm>
        </p:grpSpPr>
        <p:pic>
          <p:nvPicPr>
            <p:cNvPr name="Picture 9" id="9"/>
            <p:cNvPicPr>
              <a:picLocks noChangeAspect="true"/>
            </p:cNvPicPr>
            <p:nvPr/>
          </p:nvPicPr>
          <p:blipFill>
            <a:blip r:embed="rId3"/>
            <a:srcRect l="7467" t="0" r="25072" b="0"/>
            <a:stretch>
              <a:fillRect/>
            </a:stretch>
          </p:blipFill>
          <p:spPr>
            <a:xfrm>
              <a:off x="0" y="0"/>
              <a:ext cx="6414546" cy="5442645"/>
            </a:xfrm>
            <a:prstGeom prst="rect">
              <a:avLst/>
            </a:prstGeom>
          </p:spPr>
        </p:pic>
      </p:grpSp>
      <p:grpSp>
        <p:nvGrpSpPr>
          <p:cNvPr name="Group 10" id="10"/>
          <p:cNvGrpSpPr/>
          <p:nvPr/>
        </p:nvGrpSpPr>
        <p:grpSpPr>
          <a:xfrm rot="0">
            <a:off x="11799372" y="2743200"/>
            <a:ext cx="4810910" cy="4081984"/>
            <a:chOff x="0" y="0"/>
            <a:chExt cx="6414546" cy="5442645"/>
          </a:xfrm>
        </p:grpSpPr>
        <p:pic>
          <p:nvPicPr>
            <p:cNvPr name="Picture 11" id="11"/>
            <p:cNvPicPr>
              <a:picLocks noChangeAspect="true"/>
            </p:cNvPicPr>
            <p:nvPr/>
          </p:nvPicPr>
          <p:blipFill>
            <a:blip r:embed="rId4"/>
            <a:srcRect l="29654" t="0" r="29654" b="0"/>
            <a:stretch>
              <a:fillRect/>
            </a:stretch>
          </p:blipFill>
          <p:spPr>
            <a:xfrm>
              <a:off x="0" y="0"/>
              <a:ext cx="6414546" cy="5442645"/>
            </a:xfrm>
            <a:prstGeom prst="rect">
              <a:avLst/>
            </a:prstGeom>
          </p:spPr>
        </p:pic>
      </p:grpSp>
      <p:sp>
        <p:nvSpPr>
          <p:cNvPr name="TextBox 12" id="12"/>
          <p:cNvSpPr txBox="true"/>
          <p:nvPr/>
        </p:nvSpPr>
        <p:spPr>
          <a:xfrm rot="0">
            <a:off x="1028700" y="1066800"/>
            <a:ext cx="5917402" cy="600456"/>
          </a:xfrm>
          <a:prstGeom prst="rect">
            <a:avLst/>
          </a:prstGeom>
        </p:spPr>
        <p:txBody>
          <a:bodyPr anchor="t" rtlCol="false" tIns="0" lIns="0" bIns="0" rIns="0">
            <a:spAutoFit/>
          </a:bodyPr>
          <a:lstStyle/>
          <a:p>
            <a:pPr algn="l">
              <a:lnSpc>
                <a:spcPts val="4662"/>
              </a:lnSpc>
            </a:pPr>
            <a:r>
              <a:rPr lang="en-US" sz="4200">
                <a:solidFill>
                  <a:srgbClr val="E9A34D"/>
                </a:solidFill>
                <a:latin typeface="Montserrat Classic"/>
              </a:rPr>
              <a:t>EXAMPLES</a:t>
            </a:r>
          </a:p>
        </p:txBody>
      </p:sp>
      <p:grpSp>
        <p:nvGrpSpPr>
          <p:cNvPr name="Group 13" id="13"/>
          <p:cNvGrpSpPr/>
          <p:nvPr/>
        </p:nvGrpSpPr>
        <p:grpSpPr>
          <a:xfrm rot="0">
            <a:off x="1028700" y="7071900"/>
            <a:ext cx="3898102" cy="1759291"/>
            <a:chOff x="0" y="0"/>
            <a:chExt cx="5197469" cy="2345721"/>
          </a:xfrm>
        </p:grpSpPr>
        <p:sp>
          <p:nvSpPr>
            <p:cNvPr name="TextBox 14" id="14"/>
            <p:cNvSpPr txBox="true"/>
            <p:nvPr/>
          </p:nvSpPr>
          <p:spPr>
            <a:xfrm rot="0">
              <a:off x="0" y="9525"/>
              <a:ext cx="5197469" cy="558758"/>
            </a:xfrm>
            <a:prstGeom prst="rect">
              <a:avLst/>
            </a:prstGeom>
          </p:spPr>
          <p:txBody>
            <a:bodyPr anchor="t" rtlCol="false" tIns="0" lIns="0" bIns="0" rIns="0">
              <a:spAutoFit/>
            </a:bodyPr>
            <a:lstStyle/>
            <a:p>
              <a:pPr algn="l">
                <a:lnSpc>
                  <a:spcPts val="3304"/>
                </a:lnSpc>
              </a:pPr>
              <a:r>
                <a:rPr lang="en-US" sz="2800">
                  <a:solidFill>
                    <a:srgbClr val="E9A34D"/>
                  </a:solidFill>
                  <a:latin typeface="Montserrat Light"/>
                </a:rPr>
                <a:t>L'ORANGE</a:t>
              </a:r>
            </a:p>
          </p:txBody>
        </p:sp>
        <p:sp>
          <p:nvSpPr>
            <p:cNvPr name="TextBox 15" id="15"/>
            <p:cNvSpPr txBox="true"/>
            <p:nvPr/>
          </p:nvSpPr>
          <p:spPr>
            <a:xfrm rot="0">
              <a:off x="0" y="692181"/>
              <a:ext cx="5197469" cy="1653540"/>
            </a:xfrm>
            <a:prstGeom prst="rect">
              <a:avLst/>
            </a:prstGeom>
          </p:spPr>
          <p:txBody>
            <a:bodyPr anchor="t" rtlCol="false" tIns="0" lIns="0" bIns="0" rIns="0">
              <a:spAutoFit/>
            </a:bodyPr>
            <a:lstStyle/>
            <a:p>
              <a:pPr algn="l">
                <a:lnSpc>
                  <a:spcPts val="2520"/>
                </a:lnSpc>
              </a:pPr>
              <a:r>
                <a:rPr lang="en-US" sz="1800">
                  <a:solidFill>
                    <a:srgbClr val="E9A34D"/>
                  </a:solidFill>
                  <a:latin typeface="Montserrat Light"/>
                </a:rPr>
                <a:t>Temperature : 6 -7°C , l'humidité </a:t>
              </a:r>
              <a:r>
                <a:rPr lang="en-US" sz="1800">
                  <a:solidFill>
                    <a:srgbClr val="E9A34D"/>
                  </a:solidFill>
                  <a:latin typeface="Montserrat Light"/>
                </a:rPr>
                <a:t>relative de l'air dans la salle de stockage 85 - 90% peut être conservée pendant 4 mois.</a:t>
              </a:r>
            </a:p>
          </p:txBody>
        </p:sp>
      </p:grpSp>
      <p:grpSp>
        <p:nvGrpSpPr>
          <p:cNvPr name="Group 16" id="16"/>
          <p:cNvGrpSpPr/>
          <p:nvPr/>
        </p:nvGrpSpPr>
        <p:grpSpPr>
          <a:xfrm rot="0">
            <a:off x="6462903" y="7071900"/>
            <a:ext cx="3907466" cy="2073616"/>
            <a:chOff x="0" y="0"/>
            <a:chExt cx="5209954" cy="2764821"/>
          </a:xfrm>
        </p:grpSpPr>
        <p:sp>
          <p:nvSpPr>
            <p:cNvPr name="TextBox 17" id="17"/>
            <p:cNvSpPr txBox="true"/>
            <p:nvPr/>
          </p:nvSpPr>
          <p:spPr>
            <a:xfrm rot="0">
              <a:off x="12485" y="9525"/>
              <a:ext cx="5197469" cy="558758"/>
            </a:xfrm>
            <a:prstGeom prst="rect">
              <a:avLst/>
            </a:prstGeom>
          </p:spPr>
          <p:txBody>
            <a:bodyPr anchor="t" rtlCol="false" tIns="0" lIns="0" bIns="0" rIns="0">
              <a:spAutoFit/>
            </a:bodyPr>
            <a:lstStyle/>
            <a:p>
              <a:pPr algn="l">
                <a:lnSpc>
                  <a:spcPts val="3304"/>
                </a:lnSpc>
              </a:pPr>
              <a:r>
                <a:rPr lang="en-US" sz="2800">
                  <a:solidFill>
                    <a:srgbClr val="E9A34D"/>
                  </a:solidFill>
                  <a:latin typeface="Montserrat Light"/>
                </a:rPr>
                <a:t>CUCUMBRE</a:t>
              </a:r>
            </a:p>
          </p:txBody>
        </p:sp>
        <p:sp>
          <p:nvSpPr>
            <p:cNvPr name="TextBox 18" id="18"/>
            <p:cNvSpPr txBox="true"/>
            <p:nvPr/>
          </p:nvSpPr>
          <p:spPr>
            <a:xfrm rot="0">
              <a:off x="0" y="692181"/>
              <a:ext cx="5197469" cy="2072640"/>
            </a:xfrm>
            <a:prstGeom prst="rect">
              <a:avLst/>
            </a:prstGeom>
          </p:spPr>
          <p:txBody>
            <a:bodyPr anchor="t" rtlCol="false" tIns="0" lIns="0" bIns="0" rIns="0">
              <a:spAutoFit/>
            </a:bodyPr>
            <a:lstStyle/>
            <a:p>
              <a:pPr algn="l">
                <a:lnSpc>
                  <a:spcPts val="2520"/>
                </a:lnSpc>
              </a:pPr>
              <a:r>
                <a:rPr lang="en-US" sz="1800">
                  <a:solidFill>
                    <a:srgbClr val="E9A34D"/>
                  </a:solidFill>
                  <a:latin typeface="Montserrat Light"/>
                </a:rPr>
                <a:t>Les concombres ve</a:t>
              </a:r>
              <a:r>
                <a:rPr lang="en-US" sz="1800">
                  <a:solidFill>
                    <a:srgbClr val="E9A34D"/>
                  </a:solidFill>
                  <a:latin typeface="Montserrat Light"/>
                </a:rPr>
                <a:t>rts se conservent bien pendant 2 semaines à une température de 8 à 10 °C et à une humidité relative de l'air de 90 à 95 %.</a:t>
              </a:r>
            </a:p>
          </p:txBody>
        </p:sp>
      </p:grpSp>
      <p:grpSp>
        <p:nvGrpSpPr>
          <p:cNvPr name="Group 19" id="19"/>
          <p:cNvGrpSpPr/>
          <p:nvPr/>
        </p:nvGrpSpPr>
        <p:grpSpPr>
          <a:xfrm rot="0">
            <a:off x="12125944" y="7071900"/>
            <a:ext cx="4373115" cy="2073616"/>
            <a:chOff x="0" y="0"/>
            <a:chExt cx="5830820" cy="2764821"/>
          </a:xfrm>
        </p:grpSpPr>
        <p:sp>
          <p:nvSpPr>
            <p:cNvPr name="TextBox 20" id="20"/>
            <p:cNvSpPr txBox="true"/>
            <p:nvPr/>
          </p:nvSpPr>
          <p:spPr>
            <a:xfrm rot="0">
              <a:off x="0" y="9525"/>
              <a:ext cx="5830820" cy="558758"/>
            </a:xfrm>
            <a:prstGeom prst="rect">
              <a:avLst/>
            </a:prstGeom>
          </p:spPr>
          <p:txBody>
            <a:bodyPr anchor="t" rtlCol="false" tIns="0" lIns="0" bIns="0" rIns="0">
              <a:spAutoFit/>
            </a:bodyPr>
            <a:lstStyle/>
            <a:p>
              <a:pPr algn="l">
                <a:lnSpc>
                  <a:spcPts val="3304"/>
                </a:lnSpc>
              </a:pPr>
              <a:r>
                <a:rPr lang="en-US" sz="2800">
                  <a:solidFill>
                    <a:srgbClr val="E9A34D"/>
                  </a:solidFill>
                  <a:latin typeface="Montserrat Light"/>
                </a:rPr>
                <a:t>LES VIANDES</a:t>
              </a:r>
            </a:p>
          </p:txBody>
        </p:sp>
        <p:sp>
          <p:nvSpPr>
            <p:cNvPr name="TextBox 21" id="21"/>
            <p:cNvSpPr txBox="true"/>
            <p:nvPr/>
          </p:nvSpPr>
          <p:spPr>
            <a:xfrm rot="0">
              <a:off x="0" y="692181"/>
              <a:ext cx="5830820" cy="2072640"/>
            </a:xfrm>
            <a:prstGeom prst="rect">
              <a:avLst/>
            </a:prstGeom>
          </p:spPr>
          <p:txBody>
            <a:bodyPr anchor="t" rtlCol="false" tIns="0" lIns="0" bIns="0" rIns="0">
              <a:spAutoFit/>
            </a:bodyPr>
            <a:lstStyle/>
            <a:p>
              <a:pPr algn="l">
                <a:lnSpc>
                  <a:spcPts val="2520"/>
                </a:lnSpc>
              </a:pPr>
              <a:r>
                <a:rPr lang="en-US" sz="1800">
                  <a:solidFill>
                    <a:srgbClr val="E9A34D"/>
                  </a:solidFill>
                  <a:latin typeface="Montserrat Light"/>
                </a:rPr>
                <a:t>La plupa</a:t>
              </a:r>
              <a:r>
                <a:rPr lang="en-US" sz="1800">
                  <a:solidFill>
                    <a:srgbClr val="E9A34D"/>
                  </a:solidFill>
                  <a:latin typeface="Montserrat Light"/>
                </a:rPr>
                <a:t>rt des viandes telles que le poulet, le porc et le bœuf peuvent être conservées pendant 3 mois à une température de -1 à 3 C avec une faible humidité d'environ 20 à 30 %.</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55692D"/>
        </a:solidFill>
      </p:bgPr>
    </p:bg>
    <p:spTree>
      <p:nvGrpSpPr>
        <p:cNvPr id="1" name=""/>
        <p:cNvGrpSpPr/>
        <p:nvPr/>
      </p:nvGrpSpPr>
      <p:grpSpPr>
        <a:xfrm>
          <a:off x="0" y="0"/>
          <a:ext cx="0" cy="0"/>
          <a:chOff x="0" y="0"/>
          <a:chExt cx="0" cy="0"/>
        </a:xfrm>
      </p:grpSpPr>
      <p:grpSp>
        <p:nvGrpSpPr>
          <p:cNvPr name="Group 2" id="2"/>
          <p:cNvGrpSpPr/>
          <p:nvPr/>
        </p:nvGrpSpPr>
        <p:grpSpPr>
          <a:xfrm rot="0">
            <a:off x="-504825" y="0"/>
            <a:ext cx="19297650" cy="10287000"/>
            <a:chOff x="0" y="0"/>
            <a:chExt cx="25730200" cy="13716000"/>
          </a:xfrm>
        </p:grpSpPr>
        <p:pic>
          <p:nvPicPr>
            <p:cNvPr name="Picture 3" id="3"/>
            <p:cNvPicPr>
              <a:picLocks noChangeAspect="true"/>
            </p:cNvPicPr>
            <p:nvPr/>
          </p:nvPicPr>
          <p:blipFill>
            <a:blip r:embed="rId2">
              <a:alphaModFix amt="35000"/>
            </a:blip>
            <a:srcRect l="0" t="9919" r="0" b="9919"/>
            <a:stretch>
              <a:fillRect/>
            </a:stretch>
          </p:blipFill>
          <p:spPr>
            <a:xfrm>
              <a:off x="0" y="0"/>
              <a:ext cx="25730200" cy="13716000"/>
            </a:xfrm>
            <a:prstGeom prst="rect">
              <a:avLst/>
            </a:prstGeom>
          </p:spPr>
        </p:pic>
      </p:grpSp>
      <p:grpSp>
        <p:nvGrpSpPr>
          <p:cNvPr name="Group 4" id="4"/>
          <p:cNvGrpSpPr/>
          <p:nvPr/>
        </p:nvGrpSpPr>
        <p:grpSpPr>
          <a:xfrm rot="0">
            <a:off x="-431800" y="9366250"/>
            <a:ext cx="19253200" cy="1289050"/>
            <a:chOff x="0" y="0"/>
            <a:chExt cx="25670933" cy="1718733"/>
          </a:xfrm>
        </p:grpSpPr>
        <p:sp>
          <p:nvSpPr>
            <p:cNvPr name="AutoShape 5" id="5"/>
            <p:cNvSpPr/>
            <p:nvPr/>
          </p:nvSpPr>
          <p:spPr>
            <a:xfrm rot="0">
              <a:off x="0" y="0"/>
              <a:ext cx="25670933" cy="1718733"/>
            </a:xfrm>
            <a:prstGeom prst="rect">
              <a:avLst/>
            </a:prstGeom>
            <a:solidFill>
              <a:srgbClr val="E9A34D"/>
            </a:solidFill>
          </p:spPr>
        </p:sp>
        <p:sp>
          <p:nvSpPr>
            <p:cNvPr name="TextBox 6" id="6"/>
            <p:cNvSpPr txBox="true"/>
            <p:nvPr/>
          </p:nvSpPr>
          <p:spPr>
            <a:xfrm rot="0">
              <a:off x="1151467" y="446063"/>
              <a:ext cx="23299202" cy="311362"/>
            </a:xfrm>
            <a:prstGeom prst="rect">
              <a:avLst/>
            </a:prstGeom>
          </p:spPr>
          <p:txBody>
            <a:bodyPr anchor="t" rtlCol="false" tIns="0" lIns="0" bIns="0" rIns="0">
              <a:spAutoFit/>
            </a:bodyPr>
            <a:lstStyle/>
            <a:p>
              <a:pPr algn="l">
                <a:lnSpc>
                  <a:spcPts val="1959"/>
                </a:lnSpc>
              </a:pPr>
              <a:r>
                <a:rPr lang="en-US" sz="1400">
                  <a:solidFill>
                    <a:srgbClr val="FFFFFF"/>
                  </a:solidFill>
                  <a:latin typeface="Montserrat Light"/>
                </a:rPr>
                <a:t>Blocs controller + communication</a:t>
              </a:r>
            </a:p>
          </p:txBody>
        </p:sp>
      </p:grpSp>
      <p:pic>
        <p:nvPicPr>
          <p:cNvPr name="Picture 7" id="7"/>
          <p:cNvPicPr>
            <a:picLocks noChangeAspect="true"/>
          </p:cNvPicPr>
          <p:nvPr/>
        </p:nvPicPr>
        <p:blipFill>
          <a:blip r:embed="rId3"/>
          <a:srcRect l="0" t="0" r="0" b="0"/>
          <a:stretch>
            <a:fillRect/>
          </a:stretch>
        </p:blipFill>
        <p:spPr>
          <a:xfrm flipH="false" flipV="false" rot="0">
            <a:off x="1285875" y="155750"/>
            <a:ext cx="4472030" cy="4472030"/>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5499542" y="885825"/>
            <a:ext cx="1907375" cy="1880672"/>
          </a:xfrm>
          <a:prstGeom prst="rect">
            <a:avLst/>
          </a:prstGeom>
        </p:spPr>
      </p:pic>
      <p:pic>
        <p:nvPicPr>
          <p:cNvPr name="Picture 9" id="9"/>
          <p:cNvPicPr>
            <a:picLocks noChangeAspect="true"/>
          </p:cNvPicPr>
          <p:nvPr/>
        </p:nvPicPr>
        <p:blipFill>
          <a:blip r:embed="rId4"/>
          <a:srcRect l="0" t="0" r="0" b="0"/>
          <a:stretch>
            <a:fillRect/>
          </a:stretch>
        </p:blipFill>
        <p:spPr>
          <a:xfrm flipH="false" flipV="false" rot="0">
            <a:off x="5499542" y="2563215"/>
            <a:ext cx="1907375" cy="1880672"/>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0">
            <a:off x="11138258" y="530482"/>
            <a:ext cx="4472030" cy="4472030"/>
          </a:xfrm>
          <a:prstGeom prst="rect">
            <a:avLst/>
          </a:prstGeom>
        </p:spPr>
      </p:pic>
      <p:pic>
        <p:nvPicPr>
          <p:cNvPr name="Picture 11" id="11"/>
          <p:cNvPicPr>
            <a:picLocks noChangeAspect="true"/>
          </p:cNvPicPr>
          <p:nvPr/>
        </p:nvPicPr>
        <p:blipFill>
          <a:blip r:embed="rId4"/>
          <a:srcRect l="0" t="0" r="0" b="0"/>
          <a:stretch>
            <a:fillRect/>
          </a:stretch>
        </p:blipFill>
        <p:spPr>
          <a:xfrm flipH="false" flipV="false" rot="0">
            <a:off x="15351925" y="1260557"/>
            <a:ext cx="1907375" cy="1880672"/>
          </a:xfrm>
          <a:prstGeom prst="rect">
            <a:avLst/>
          </a:prstGeom>
        </p:spPr>
      </p:pic>
      <p:pic>
        <p:nvPicPr>
          <p:cNvPr name="Picture 12" id="12"/>
          <p:cNvPicPr>
            <a:picLocks noChangeAspect="true"/>
          </p:cNvPicPr>
          <p:nvPr/>
        </p:nvPicPr>
        <p:blipFill>
          <a:blip r:embed="rId4"/>
          <a:srcRect l="0" t="0" r="0" b="0"/>
          <a:stretch>
            <a:fillRect/>
          </a:stretch>
        </p:blipFill>
        <p:spPr>
          <a:xfrm flipH="false" flipV="false" rot="0">
            <a:off x="15351925" y="2937947"/>
            <a:ext cx="1907375" cy="1880672"/>
          </a:xfrm>
          <a:prstGeom prst="rect">
            <a:avLst/>
          </a:prstGeom>
        </p:spPr>
      </p:pic>
      <p:grpSp>
        <p:nvGrpSpPr>
          <p:cNvPr name="Group 13" id="13"/>
          <p:cNvGrpSpPr/>
          <p:nvPr/>
        </p:nvGrpSpPr>
        <p:grpSpPr>
          <a:xfrm rot="0">
            <a:off x="924647" y="3990719"/>
            <a:ext cx="5194485" cy="1011793"/>
            <a:chOff x="0" y="0"/>
            <a:chExt cx="6925980" cy="1349057"/>
          </a:xfrm>
        </p:grpSpPr>
        <p:sp>
          <p:nvSpPr>
            <p:cNvPr name="TextBox 14" id="14"/>
            <p:cNvSpPr txBox="true"/>
            <p:nvPr/>
          </p:nvSpPr>
          <p:spPr>
            <a:xfrm rot="0">
              <a:off x="0" y="76200"/>
              <a:ext cx="6925980" cy="981670"/>
            </a:xfrm>
            <a:prstGeom prst="rect">
              <a:avLst/>
            </a:prstGeom>
          </p:spPr>
          <p:txBody>
            <a:bodyPr anchor="t" rtlCol="false" tIns="0" lIns="0" bIns="0" rIns="0">
              <a:spAutoFit/>
            </a:bodyPr>
            <a:lstStyle/>
            <a:p>
              <a:pPr algn="ctr">
                <a:lnSpc>
                  <a:spcPts val="5536"/>
                </a:lnSpc>
              </a:pPr>
              <a:r>
                <a:rPr lang="en-US" sz="5223">
                  <a:solidFill>
                    <a:srgbClr val="FFFFFF"/>
                  </a:solidFill>
                  <a:latin typeface="Knewave Bold Italics"/>
                </a:rPr>
                <a:t>TX </a:t>
              </a:r>
            </a:p>
          </p:txBody>
        </p:sp>
        <p:sp>
          <p:nvSpPr>
            <p:cNvPr name="TextBox 15" id="15"/>
            <p:cNvSpPr txBox="true"/>
            <p:nvPr/>
          </p:nvSpPr>
          <p:spPr>
            <a:xfrm rot="0">
              <a:off x="0" y="1101604"/>
              <a:ext cx="6925980" cy="247453"/>
            </a:xfrm>
            <a:prstGeom prst="rect">
              <a:avLst/>
            </a:prstGeom>
          </p:spPr>
          <p:txBody>
            <a:bodyPr anchor="t" rtlCol="false" tIns="0" lIns="0" bIns="0" rIns="0">
              <a:spAutoFit/>
            </a:bodyPr>
            <a:lstStyle/>
            <a:p>
              <a:pPr algn="ctr">
                <a:lnSpc>
                  <a:spcPts val="1444"/>
                </a:lnSpc>
              </a:pPr>
            </a:p>
          </p:txBody>
        </p:sp>
      </p:grpSp>
      <p:grpSp>
        <p:nvGrpSpPr>
          <p:cNvPr name="Group 16" id="16"/>
          <p:cNvGrpSpPr/>
          <p:nvPr/>
        </p:nvGrpSpPr>
        <p:grpSpPr>
          <a:xfrm rot="0">
            <a:off x="11580277" y="3990719"/>
            <a:ext cx="5194485" cy="1011793"/>
            <a:chOff x="0" y="0"/>
            <a:chExt cx="6925980" cy="1349057"/>
          </a:xfrm>
        </p:grpSpPr>
        <p:sp>
          <p:nvSpPr>
            <p:cNvPr name="TextBox 17" id="17"/>
            <p:cNvSpPr txBox="true"/>
            <p:nvPr/>
          </p:nvSpPr>
          <p:spPr>
            <a:xfrm rot="0">
              <a:off x="0" y="76200"/>
              <a:ext cx="6925980" cy="981670"/>
            </a:xfrm>
            <a:prstGeom prst="rect">
              <a:avLst/>
            </a:prstGeom>
          </p:spPr>
          <p:txBody>
            <a:bodyPr anchor="t" rtlCol="false" tIns="0" lIns="0" bIns="0" rIns="0">
              <a:spAutoFit/>
            </a:bodyPr>
            <a:lstStyle/>
            <a:p>
              <a:pPr algn="ctr">
                <a:lnSpc>
                  <a:spcPts val="5536"/>
                </a:lnSpc>
              </a:pPr>
              <a:r>
                <a:rPr lang="en-US" sz="5223">
                  <a:solidFill>
                    <a:srgbClr val="FFFFFF"/>
                  </a:solidFill>
                  <a:latin typeface="Knewave Bold Italics"/>
                </a:rPr>
                <a:t>RX</a:t>
              </a:r>
            </a:p>
          </p:txBody>
        </p:sp>
        <p:sp>
          <p:nvSpPr>
            <p:cNvPr name="TextBox 18" id="18"/>
            <p:cNvSpPr txBox="true"/>
            <p:nvPr/>
          </p:nvSpPr>
          <p:spPr>
            <a:xfrm rot="0">
              <a:off x="0" y="1101604"/>
              <a:ext cx="6925980" cy="247453"/>
            </a:xfrm>
            <a:prstGeom prst="rect">
              <a:avLst/>
            </a:prstGeom>
          </p:spPr>
          <p:txBody>
            <a:bodyPr anchor="t" rtlCol="false" tIns="0" lIns="0" bIns="0" rIns="0">
              <a:spAutoFit/>
            </a:bodyPr>
            <a:lstStyle/>
            <a:p>
              <a:pPr algn="ctr">
                <a:lnSpc>
                  <a:spcPts val="1444"/>
                </a:lnSpc>
              </a:pPr>
            </a:p>
          </p:txBody>
        </p:sp>
      </p:grpSp>
      <p:sp>
        <p:nvSpPr>
          <p:cNvPr name="TextBox 19" id="19"/>
          <p:cNvSpPr txBox="true"/>
          <p:nvPr/>
        </p:nvSpPr>
        <p:spPr>
          <a:xfrm rot="0">
            <a:off x="961978" y="4761469"/>
            <a:ext cx="5119823" cy="1501999"/>
          </a:xfrm>
          <a:prstGeom prst="rect">
            <a:avLst/>
          </a:prstGeom>
        </p:spPr>
        <p:txBody>
          <a:bodyPr anchor="t" rtlCol="false" tIns="0" lIns="0" bIns="0" rIns="0">
            <a:spAutoFit/>
          </a:bodyPr>
          <a:lstStyle/>
          <a:p>
            <a:pPr algn="r" marL="618838" indent="-309419" lvl="1">
              <a:lnSpc>
                <a:spcPts val="4012"/>
              </a:lnSpc>
              <a:buFont typeface="Arial"/>
              <a:buChar char="•"/>
            </a:pPr>
            <a:r>
              <a:rPr lang="en-US" sz="2866">
                <a:solidFill>
                  <a:srgbClr val="FFFFFF"/>
                </a:solidFill>
                <a:latin typeface="Noto Sans"/>
              </a:rPr>
              <a:t>Connecté avec les capeurs</a:t>
            </a:r>
          </a:p>
          <a:p>
            <a:pPr marL="618838" indent="-309419" lvl="1">
              <a:lnSpc>
                <a:spcPts val="4012"/>
              </a:lnSpc>
              <a:buFont typeface="Arial"/>
              <a:buChar char="•"/>
            </a:pPr>
            <a:r>
              <a:rPr lang="en-US" sz="2866">
                <a:solidFill>
                  <a:srgbClr val="FFFFFF"/>
                </a:solidFill>
                <a:latin typeface="Noto Sans"/>
              </a:rPr>
              <a:t>S</a:t>
            </a:r>
            <a:r>
              <a:rPr lang="en-US" sz="2866">
                <a:solidFill>
                  <a:srgbClr val="FFFFFF"/>
                </a:solidFill>
                <a:latin typeface="Noto Sans"/>
              </a:rPr>
              <a:t>itué dans la frigo</a:t>
            </a:r>
          </a:p>
          <a:p>
            <a:pPr marL="618839" indent="-309419" lvl="1">
              <a:lnSpc>
                <a:spcPts val="4012"/>
              </a:lnSpc>
              <a:buFont typeface="Arial"/>
              <a:buChar char="•"/>
            </a:pPr>
            <a:r>
              <a:rPr lang="en-US" sz="2866">
                <a:solidFill>
                  <a:srgbClr val="FFFFFF"/>
                </a:solidFill>
                <a:latin typeface="Noto Sans"/>
              </a:rPr>
              <a:t>Envoyé les mesures à Rx</a:t>
            </a:r>
          </a:p>
        </p:txBody>
      </p:sp>
      <p:sp>
        <p:nvSpPr>
          <p:cNvPr name="TextBox 20" id="20"/>
          <p:cNvSpPr txBox="true"/>
          <p:nvPr/>
        </p:nvSpPr>
        <p:spPr>
          <a:xfrm rot="0">
            <a:off x="11513635" y="4761469"/>
            <a:ext cx="5765855" cy="1501999"/>
          </a:xfrm>
          <a:prstGeom prst="rect">
            <a:avLst/>
          </a:prstGeom>
        </p:spPr>
        <p:txBody>
          <a:bodyPr anchor="t" rtlCol="false" tIns="0" lIns="0" bIns="0" rIns="0">
            <a:spAutoFit/>
          </a:bodyPr>
          <a:lstStyle/>
          <a:p>
            <a:pPr marL="618838" indent="-309419" lvl="1">
              <a:lnSpc>
                <a:spcPts val="4012"/>
              </a:lnSpc>
              <a:buFont typeface="Arial"/>
              <a:buChar char="•"/>
            </a:pPr>
            <a:r>
              <a:rPr lang="en-US" sz="2866">
                <a:solidFill>
                  <a:srgbClr val="FFFFFF"/>
                </a:solidFill>
                <a:latin typeface="Noto Sans"/>
              </a:rPr>
              <a:t>Connecté avec les ordinateurs</a:t>
            </a:r>
          </a:p>
          <a:p>
            <a:pPr marL="618838" indent="-309419" lvl="1">
              <a:lnSpc>
                <a:spcPts val="4012"/>
              </a:lnSpc>
              <a:buFont typeface="Arial"/>
              <a:buChar char="•"/>
            </a:pPr>
            <a:r>
              <a:rPr lang="en-US" sz="2866">
                <a:solidFill>
                  <a:srgbClr val="FFFFFF"/>
                </a:solidFill>
                <a:latin typeface="Noto Sans"/>
              </a:rPr>
              <a:t>Creer les commandes pour Tx</a:t>
            </a:r>
          </a:p>
          <a:p>
            <a:pPr marL="618839" indent="-309419" lvl="1">
              <a:lnSpc>
                <a:spcPts val="4012"/>
              </a:lnSpc>
              <a:buFont typeface="Arial"/>
              <a:buChar char="•"/>
            </a:pPr>
            <a:r>
              <a:rPr lang="en-US" sz="2866">
                <a:solidFill>
                  <a:srgbClr val="FFFFFF"/>
                </a:solidFill>
                <a:latin typeface="Noto Sans"/>
              </a:rPr>
              <a:t>Envoyé les limites à Tx</a:t>
            </a:r>
          </a:p>
        </p:txBody>
      </p:sp>
      <p:sp>
        <p:nvSpPr>
          <p:cNvPr name="TextBox 21" id="21"/>
          <p:cNvSpPr txBox="true"/>
          <p:nvPr/>
        </p:nvSpPr>
        <p:spPr>
          <a:xfrm rot="0">
            <a:off x="4331591" y="6789817"/>
            <a:ext cx="9424390" cy="1883404"/>
          </a:xfrm>
          <a:prstGeom prst="rect">
            <a:avLst/>
          </a:prstGeom>
        </p:spPr>
        <p:txBody>
          <a:bodyPr anchor="t" rtlCol="false" tIns="0" lIns="0" bIns="0" rIns="0">
            <a:spAutoFit/>
          </a:bodyPr>
          <a:lstStyle/>
          <a:p>
            <a:pPr algn="ctr">
              <a:lnSpc>
                <a:spcPts val="7004"/>
              </a:lnSpc>
              <a:spcBef>
                <a:spcPct val="0"/>
              </a:spcBef>
            </a:pPr>
            <a:r>
              <a:rPr lang="en-US" sz="8755">
                <a:solidFill>
                  <a:srgbClr val="FFDF2B"/>
                </a:solidFill>
                <a:latin typeface="Moontime Bold"/>
              </a:rPr>
              <a:t>Mesurer chaque 5s avec le graphe à temp instantaneé</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1800" y="9366250"/>
            <a:ext cx="19253200" cy="1289050"/>
            <a:chOff x="0" y="0"/>
            <a:chExt cx="25670933" cy="1718733"/>
          </a:xfrm>
        </p:grpSpPr>
        <p:sp>
          <p:nvSpPr>
            <p:cNvPr name="AutoShape 3" id="3"/>
            <p:cNvSpPr/>
            <p:nvPr/>
          </p:nvSpPr>
          <p:spPr>
            <a:xfrm rot="0">
              <a:off x="0" y="0"/>
              <a:ext cx="25670933" cy="1718733"/>
            </a:xfrm>
            <a:prstGeom prst="rect">
              <a:avLst/>
            </a:prstGeom>
            <a:solidFill>
              <a:srgbClr val="55692D"/>
            </a:solidFill>
          </p:spPr>
        </p:sp>
        <p:sp>
          <p:nvSpPr>
            <p:cNvPr name="TextBox 4" id="4"/>
            <p:cNvSpPr txBox="true"/>
            <p:nvPr/>
          </p:nvSpPr>
          <p:spPr>
            <a:xfrm rot="0">
              <a:off x="1151467" y="446063"/>
              <a:ext cx="23299202" cy="311362"/>
            </a:xfrm>
            <a:prstGeom prst="rect">
              <a:avLst/>
            </a:prstGeom>
          </p:spPr>
          <p:txBody>
            <a:bodyPr anchor="t" rtlCol="false" tIns="0" lIns="0" bIns="0" rIns="0">
              <a:spAutoFit/>
            </a:bodyPr>
            <a:lstStyle/>
            <a:p>
              <a:pPr algn="l">
                <a:lnSpc>
                  <a:spcPts val="1959"/>
                </a:lnSpc>
              </a:pPr>
              <a:r>
                <a:rPr lang="en-US" sz="1400">
                  <a:solidFill>
                    <a:srgbClr val="E9A34D"/>
                  </a:solidFill>
                  <a:latin typeface="Montserrat Light"/>
                </a:rPr>
                <a:t>Communications </a:t>
              </a:r>
            </a:p>
          </p:txBody>
        </p:sp>
      </p:grpSp>
      <p:pic>
        <p:nvPicPr>
          <p:cNvPr name="Picture 5" id="5"/>
          <p:cNvPicPr>
            <a:picLocks noChangeAspect="true"/>
          </p:cNvPicPr>
          <p:nvPr/>
        </p:nvPicPr>
        <p:blipFill>
          <a:blip r:embed="rId2"/>
          <a:srcRect l="0" t="0" r="0" b="0"/>
          <a:stretch>
            <a:fillRect/>
          </a:stretch>
        </p:blipFill>
        <p:spPr>
          <a:xfrm flipH="false" flipV="false" rot="0">
            <a:off x="1028700" y="426573"/>
            <a:ext cx="4472030" cy="4472030"/>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5242367" y="1156648"/>
            <a:ext cx="1907375" cy="1880672"/>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5242367" y="2834038"/>
            <a:ext cx="1907375" cy="1880672"/>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10422725" y="889014"/>
            <a:ext cx="4149658" cy="2997796"/>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13432736" y="889014"/>
            <a:ext cx="2975462" cy="1983641"/>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8639478" y="5143500"/>
            <a:ext cx="3757521" cy="3757521"/>
          </a:xfrm>
          <a:prstGeom prst="rect">
            <a:avLst/>
          </a:prstGeom>
        </p:spPr>
      </p:pic>
      <p:pic>
        <p:nvPicPr>
          <p:cNvPr name="Picture 11" id="11"/>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7607630" y="426573"/>
            <a:ext cx="2456735" cy="2005310"/>
          </a:xfrm>
          <a:prstGeom prst="rect">
            <a:avLst/>
          </a:prstGeom>
        </p:spPr>
      </p:pic>
      <p:grpSp>
        <p:nvGrpSpPr>
          <p:cNvPr name="Group 12" id="12"/>
          <p:cNvGrpSpPr/>
          <p:nvPr/>
        </p:nvGrpSpPr>
        <p:grpSpPr>
          <a:xfrm rot="0">
            <a:off x="1470719" y="3886810"/>
            <a:ext cx="5194485" cy="1011793"/>
            <a:chOff x="0" y="0"/>
            <a:chExt cx="6925980" cy="1349057"/>
          </a:xfrm>
        </p:grpSpPr>
        <p:sp>
          <p:nvSpPr>
            <p:cNvPr name="TextBox 13" id="13"/>
            <p:cNvSpPr txBox="true"/>
            <p:nvPr/>
          </p:nvSpPr>
          <p:spPr>
            <a:xfrm rot="0">
              <a:off x="0" y="76200"/>
              <a:ext cx="6925980" cy="981670"/>
            </a:xfrm>
            <a:prstGeom prst="rect">
              <a:avLst/>
            </a:prstGeom>
          </p:spPr>
          <p:txBody>
            <a:bodyPr anchor="t" rtlCol="false" tIns="0" lIns="0" bIns="0" rIns="0">
              <a:spAutoFit/>
            </a:bodyPr>
            <a:lstStyle/>
            <a:p>
              <a:pPr algn="ctr">
                <a:lnSpc>
                  <a:spcPts val="5536"/>
                </a:lnSpc>
              </a:pPr>
              <a:r>
                <a:rPr lang="en-US" sz="5223">
                  <a:solidFill>
                    <a:srgbClr val="FFFFFF"/>
                  </a:solidFill>
                  <a:latin typeface="Knewave Bold Italics"/>
                </a:rPr>
                <a:t>RX</a:t>
              </a:r>
            </a:p>
          </p:txBody>
        </p:sp>
        <p:sp>
          <p:nvSpPr>
            <p:cNvPr name="TextBox 14" id="14"/>
            <p:cNvSpPr txBox="true"/>
            <p:nvPr/>
          </p:nvSpPr>
          <p:spPr>
            <a:xfrm rot="0">
              <a:off x="0" y="1101604"/>
              <a:ext cx="6925980" cy="247453"/>
            </a:xfrm>
            <a:prstGeom prst="rect">
              <a:avLst/>
            </a:prstGeom>
          </p:spPr>
          <p:txBody>
            <a:bodyPr anchor="t" rtlCol="false" tIns="0" lIns="0" bIns="0" rIns="0">
              <a:spAutoFit/>
            </a:bodyPr>
            <a:lstStyle/>
            <a:p>
              <a:pPr algn="ctr">
                <a:lnSpc>
                  <a:spcPts val="1444"/>
                </a:lnSpc>
              </a:pPr>
            </a:p>
          </p:txBody>
        </p:sp>
      </p:grpSp>
      <p:grpSp>
        <p:nvGrpSpPr>
          <p:cNvPr name="Group 15" id="15"/>
          <p:cNvGrpSpPr/>
          <p:nvPr/>
        </p:nvGrpSpPr>
        <p:grpSpPr>
          <a:xfrm rot="0">
            <a:off x="2896011" y="4017583"/>
            <a:ext cx="2604719" cy="1459824"/>
            <a:chOff x="0" y="0"/>
            <a:chExt cx="3472959" cy="1946432"/>
          </a:xfrm>
        </p:grpSpPr>
        <p:sp>
          <p:nvSpPr>
            <p:cNvPr name="TextBox 16" id="16"/>
            <p:cNvSpPr txBox="true"/>
            <p:nvPr/>
          </p:nvSpPr>
          <p:spPr>
            <a:xfrm rot="0">
              <a:off x="0" y="57150"/>
              <a:ext cx="3472959" cy="941187"/>
            </a:xfrm>
            <a:prstGeom prst="rect">
              <a:avLst/>
            </a:prstGeom>
          </p:spPr>
          <p:txBody>
            <a:bodyPr anchor="t" rtlCol="false" tIns="0" lIns="0" bIns="0" rIns="0">
              <a:spAutoFit/>
            </a:bodyPr>
            <a:lstStyle/>
            <a:p>
              <a:pPr algn="ctr">
                <a:lnSpc>
                  <a:spcPts val="5225"/>
                </a:lnSpc>
              </a:pPr>
              <a:r>
                <a:rPr lang="en-US" sz="4929">
                  <a:solidFill>
                    <a:srgbClr val="000000"/>
                  </a:solidFill>
                  <a:latin typeface="Knewave Bold Italics"/>
                </a:rPr>
                <a:t>RX</a:t>
              </a:r>
            </a:p>
          </p:txBody>
        </p:sp>
        <p:sp>
          <p:nvSpPr>
            <p:cNvPr name="TextBox 17" id="17"/>
            <p:cNvSpPr txBox="true"/>
            <p:nvPr/>
          </p:nvSpPr>
          <p:spPr>
            <a:xfrm rot="0">
              <a:off x="0" y="1741987"/>
              <a:ext cx="3472959" cy="204445"/>
            </a:xfrm>
            <a:prstGeom prst="rect">
              <a:avLst/>
            </a:prstGeom>
          </p:spPr>
          <p:txBody>
            <a:bodyPr anchor="t" rtlCol="false" tIns="0" lIns="0" bIns="0" rIns="0">
              <a:spAutoFit/>
            </a:bodyPr>
            <a:lstStyle/>
            <a:p>
              <a:pPr algn="ctr">
                <a:lnSpc>
                  <a:spcPts val="1233"/>
                </a:lnSpc>
              </a:pPr>
            </a:p>
          </p:txBody>
        </p:sp>
      </p:grpSp>
      <p:sp>
        <p:nvSpPr>
          <p:cNvPr name="TextBox 18" id="18"/>
          <p:cNvSpPr txBox="true"/>
          <p:nvPr/>
        </p:nvSpPr>
        <p:spPr>
          <a:xfrm rot="0">
            <a:off x="8959353" y="3986941"/>
            <a:ext cx="8946766" cy="405765"/>
          </a:xfrm>
          <a:prstGeom prst="rect">
            <a:avLst/>
          </a:prstGeom>
        </p:spPr>
        <p:txBody>
          <a:bodyPr anchor="t" rtlCol="false" tIns="0" lIns="0" bIns="0" rIns="0">
            <a:spAutoFit/>
          </a:bodyPr>
          <a:lstStyle/>
          <a:p>
            <a:pPr algn="ctr">
              <a:lnSpc>
                <a:spcPts val="3180"/>
              </a:lnSpc>
            </a:pPr>
            <a:r>
              <a:rPr lang="en-US" sz="3000">
                <a:solidFill>
                  <a:srgbClr val="000000"/>
                </a:solidFill>
                <a:latin typeface="Knewave"/>
              </a:rPr>
              <a:t>ORDINATEUR + APPLICATION JAVA</a:t>
            </a:r>
          </a:p>
        </p:txBody>
      </p:sp>
      <p:sp>
        <p:nvSpPr>
          <p:cNvPr name="TextBox 19" id="19"/>
          <p:cNvSpPr txBox="true"/>
          <p:nvPr/>
        </p:nvSpPr>
        <p:spPr>
          <a:xfrm rot="0">
            <a:off x="6196055" y="8495256"/>
            <a:ext cx="8946766" cy="405765"/>
          </a:xfrm>
          <a:prstGeom prst="rect">
            <a:avLst/>
          </a:prstGeom>
        </p:spPr>
        <p:txBody>
          <a:bodyPr anchor="t" rtlCol="false" tIns="0" lIns="0" bIns="0" rIns="0">
            <a:spAutoFit/>
          </a:bodyPr>
          <a:lstStyle/>
          <a:p>
            <a:pPr algn="ctr">
              <a:lnSpc>
                <a:spcPts val="3180"/>
              </a:lnSpc>
            </a:pPr>
            <a:r>
              <a:rPr lang="en-US" sz="3000">
                <a:solidFill>
                  <a:srgbClr val="000000"/>
                </a:solidFill>
                <a:latin typeface="Knewave"/>
              </a:rPr>
              <a:t>BASE DE DONNÉES</a:t>
            </a:r>
          </a:p>
        </p:txBody>
      </p:sp>
      <p:pic>
        <p:nvPicPr>
          <p:cNvPr name="Picture 20" id="2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10800000">
            <a:off x="7730986" y="2709400"/>
            <a:ext cx="2456735" cy="2005310"/>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1800" y="9366250"/>
            <a:ext cx="19253200" cy="1289050"/>
            <a:chOff x="0" y="0"/>
            <a:chExt cx="25670933" cy="1718733"/>
          </a:xfrm>
        </p:grpSpPr>
        <p:sp>
          <p:nvSpPr>
            <p:cNvPr name="AutoShape 3" id="3"/>
            <p:cNvSpPr/>
            <p:nvPr/>
          </p:nvSpPr>
          <p:spPr>
            <a:xfrm rot="0">
              <a:off x="0" y="0"/>
              <a:ext cx="25670933" cy="1718733"/>
            </a:xfrm>
            <a:prstGeom prst="rect">
              <a:avLst/>
            </a:prstGeom>
            <a:solidFill>
              <a:srgbClr val="E9A34D"/>
            </a:solidFill>
          </p:spPr>
        </p:sp>
        <p:sp>
          <p:nvSpPr>
            <p:cNvPr name="TextBox 4" id="4"/>
            <p:cNvSpPr txBox="true"/>
            <p:nvPr/>
          </p:nvSpPr>
          <p:spPr>
            <a:xfrm rot="0">
              <a:off x="1151467" y="446063"/>
              <a:ext cx="23299202" cy="311362"/>
            </a:xfrm>
            <a:prstGeom prst="rect">
              <a:avLst/>
            </a:prstGeom>
          </p:spPr>
          <p:txBody>
            <a:bodyPr anchor="t" rtlCol="false" tIns="0" lIns="0" bIns="0" rIns="0">
              <a:spAutoFit/>
            </a:bodyPr>
            <a:lstStyle/>
            <a:p>
              <a:pPr algn="l">
                <a:lnSpc>
                  <a:spcPts val="1959"/>
                </a:lnSpc>
              </a:pPr>
              <a:r>
                <a:rPr lang="en-US" sz="1400">
                  <a:solidFill>
                    <a:srgbClr val="FFFFFF"/>
                  </a:solidFill>
                  <a:latin typeface="Montserrat Light"/>
                </a:rPr>
                <a:t>Analyse </a:t>
              </a:r>
            </a:p>
          </p:txBody>
        </p:sp>
      </p:grpSp>
      <p:sp>
        <p:nvSpPr>
          <p:cNvPr name="AutoShape 5" id="5"/>
          <p:cNvSpPr/>
          <p:nvPr/>
        </p:nvSpPr>
        <p:spPr>
          <a:xfrm rot="0">
            <a:off x="-390786" y="-555945"/>
            <a:ext cx="19108471" cy="3248267"/>
          </a:xfrm>
          <a:prstGeom prst="rect">
            <a:avLst/>
          </a:prstGeom>
          <a:solidFill>
            <a:srgbClr val="55692D"/>
          </a:solidFill>
        </p:spPr>
      </p:sp>
      <p:pic>
        <p:nvPicPr>
          <p:cNvPr name="Picture 6" id="6"/>
          <p:cNvPicPr>
            <a:picLocks noChangeAspect="true"/>
          </p:cNvPicPr>
          <p:nvPr/>
        </p:nvPicPr>
        <p:blipFill>
          <a:blip r:embed="rId2"/>
          <a:srcRect l="0" t="0" r="0" b="0"/>
          <a:stretch>
            <a:fillRect/>
          </a:stretch>
        </p:blipFill>
        <p:spPr>
          <a:xfrm flipH="false" flipV="false" rot="0">
            <a:off x="1736945" y="2946565"/>
            <a:ext cx="3757521" cy="3757521"/>
          </a:xfrm>
          <a:prstGeom prst="rect">
            <a:avLst/>
          </a:prstGeom>
        </p:spPr>
      </p:pic>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8089089" y="4248630"/>
            <a:ext cx="1153391" cy="1153391"/>
          </a:xfrm>
          <a:prstGeom prst="rect">
            <a:avLst/>
          </a:prstGeom>
        </p:spPr>
      </p:pic>
      <p:pic>
        <p:nvPicPr>
          <p:cNvPr name="Picture 8" id="8"/>
          <p:cNvPicPr>
            <a:picLocks noChangeAspect="true"/>
          </p:cNvPicPr>
          <p:nvPr/>
        </p:nvPicPr>
        <p:blipFill>
          <a:blip r:embed="rId5"/>
          <a:srcRect l="0" t="0" r="0" b="12889"/>
          <a:stretch>
            <a:fillRect/>
          </a:stretch>
        </p:blipFill>
        <p:spPr>
          <a:xfrm flipH="false" flipV="false" rot="0">
            <a:off x="12225603" y="2903579"/>
            <a:ext cx="3800507" cy="3310649"/>
          </a:xfrm>
          <a:prstGeom prst="rect">
            <a:avLst/>
          </a:prstGeom>
        </p:spPr>
      </p:pic>
      <p:sp>
        <p:nvSpPr>
          <p:cNvPr name="TextBox 9" id="9"/>
          <p:cNvSpPr txBox="true"/>
          <p:nvPr/>
        </p:nvSpPr>
        <p:spPr>
          <a:xfrm rot="0">
            <a:off x="-857678" y="6525016"/>
            <a:ext cx="8946766" cy="405765"/>
          </a:xfrm>
          <a:prstGeom prst="rect">
            <a:avLst/>
          </a:prstGeom>
        </p:spPr>
        <p:txBody>
          <a:bodyPr anchor="t" rtlCol="false" tIns="0" lIns="0" bIns="0" rIns="0">
            <a:spAutoFit/>
          </a:bodyPr>
          <a:lstStyle/>
          <a:p>
            <a:pPr algn="ctr">
              <a:lnSpc>
                <a:spcPts val="3180"/>
              </a:lnSpc>
            </a:pPr>
            <a:r>
              <a:rPr lang="en-US" sz="3000">
                <a:solidFill>
                  <a:srgbClr val="000000"/>
                </a:solidFill>
                <a:latin typeface="Knewave"/>
              </a:rPr>
              <a:t>BASE DE DONNÉES</a:t>
            </a:r>
          </a:p>
        </p:txBody>
      </p:sp>
      <p:sp>
        <p:nvSpPr>
          <p:cNvPr name="TextBox 10" id="10"/>
          <p:cNvSpPr txBox="true"/>
          <p:nvPr/>
        </p:nvSpPr>
        <p:spPr>
          <a:xfrm rot="0">
            <a:off x="9341234" y="6218607"/>
            <a:ext cx="8946766" cy="805815"/>
          </a:xfrm>
          <a:prstGeom prst="rect">
            <a:avLst/>
          </a:prstGeom>
        </p:spPr>
        <p:txBody>
          <a:bodyPr anchor="t" rtlCol="false" tIns="0" lIns="0" bIns="0" rIns="0">
            <a:spAutoFit/>
          </a:bodyPr>
          <a:lstStyle/>
          <a:p>
            <a:pPr algn="ctr">
              <a:lnSpc>
                <a:spcPts val="3180"/>
              </a:lnSpc>
            </a:pPr>
            <a:r>
              <a:rPr lang="en-US" sz="3000">
                <a:solidFill>
                  <a:srgbClr val="000000"/>
                </a:solidFill>
                <a:latin typeface="Knewave"/>
              </a:rPr>
              <a:t>APPLICATION R</a:t>
            </a:r>
          </a:p>
          <a:p>
            <a:pPr algn="ctr">
              <a:lnSpc>
                <a:spcPts val="3180"/>
              </a:lnSpc>
            </a:pPr>
            <a:r>
              <a:rPr lang="en-US" sz="3000">
                <a:solidFill>
                  <a:srgbClr val="000000"/>
                </a:solidFill>
                <a:latin typeface="Knewave"/>
              </a:rPr>
              <a:t>ANALYSE DE DONNEÉS</a:t>
            </a:r>
          </a:p>
        </p:txBody>
      </p:sp>
      <p:sp>
        <p:nvSpPr>
          <p:cNvPr name="TextBox 11" id="11"/>
          <p:cNvSpPr txBox="true"/>
          <p:nvPr/>
        </p:nvSpPr>
        <p:spPr>
          <a:xfrm rot="0">
            <a:off x="1910061" y="536497"/>
            <a:ext cx="14664837" cy="2155825"/>
          </a:xfrm>
          <a:prstGeom prst="rect">
            <a:avLst/>
          </a:prstGeom>
        </p:spPr>
        <p:txBody>
          <a:bodyPr anchor="t" rtlCol="false" tIns="0" lIns="0" bIns="0" rIns="0">
            <a:spAutoFit/>
          </a:bodyPr>
          <a:lstStyle/>
          <a:p>
            <a:pPr algn="ctr">
              <a:lnSpc>
                <a:spcPts val="8000"/>
              </a:lnSpc>
              <a:spcBef>
                <a:spcPct val="0"/>
              </a:spcBef>
            </a:pPr>
            <a:r>
              <a:rPr lang="en-US" sz="10000">
                <a:solidFill>
                  <a:srgbClr val="FFDF2B"/>
                </a:solidFill>
                <a:latin typeface="Asap SemiBold Bold"/>
              </a:rPr>
              <a:t>Communication et traitement informations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431800" y="-476250"/>
            <a:ext cx="9867900" cy="11125200"/>
          </a:xfrm>
          <a:prstGeom prst="rect">
            <a:avLst/>
          </a:prstGeom>
          <a:solidFill>
            <a:srgbClr val="55692D"/>
          </a:solidFill>
        </p:spPr>
      </p:sp>
      <p:grpSp>
        <p:nvGrpSpPr>
          <p:cNvPr name="Group 3" id="3"/>
          <p:cNvGrpSpPr/>
          <p:nvPr/>
        </p:nvGrpSpPr>
        <p:grpSpPr>
          <a:xfrm rot="0">
            <a:off x="-431800" y="9366250"/>
            <a:ext cx="19253200" cy="1289050"/>
            <a:chOff x="0" y="0"/>
            <a:chExt cx="25670933" cy="1718733"/>
          </a:xfrm>
        </p:grpSpPr>
        <p:sp>
          <p:nvSpPr>
            <p:cNvPr name="AutoShape 4" id="4"/>
            <p:cNvSpPr/>
            <p:nvPr/>
          </p:nvSpPr>
          <p:spPr>
            <a:xfrm rot="0">
              <a:off x="0" y="0"/>
              <a:ext cx="25670933" cy="1718733"/>
            </a:xfrm>
            <a:prstGeom prst="rect">
              <a:avLst/>
            </a:prstGeom>
            <a:solidFill>
              <a:srgbClr val="E9A34D"/>
            </a:solidFill>
          </p:spPr>
        </p:sp>
        <p:sp>
          <p:nvSpPr>
            <p:cNvPr name="TextBox 5" id="5"/>
            <p:cNvSpPr txBox="true"/>
            <p:nvPr/>
          </p:nvSpPr>
          <p:spPr>
            <a:xfrm rot="0">
              <a:off x="1151467" y="446063"/>
              <a:ext cx="23299202" cy="311362"/>
            </a:xfrm>
            <a:prstGeom prst="rect">
              <a:avLst/>
            </a:prstGeom>
          </p:spPr>
          <p:txBody>
            <a:bodyPr anchor="t" rtlCol="false" tIns="0" lIns="0" bIns="0" rIns="0">
              <a:spAutoFit/>
            </a:bodyPr>
            <a:lstStyle/>
            <a:p>
              <a:pPr algn="l">
                <a:lnSpc>
                  <a:spcPts val="1959"/>
                </a:lnSpc>
              </a:pPr>
              <a:r>
                <a:rPr lang="en-US" sz="1400">
                  <a:solidFill>
                    <a:srgbClr val="FFFFFF"/>
                  </a:solidFill>
                  <a:latin typeface="Montserrat Light"/>
                </a:rPr>
                <a:t>Partie technique</a:t>
              </a:r>
            </a:p>
          </p:txBody>
        </p:sp>
      </p:grpSp>
      <p:grpSp>
        <p:nvGrpSpPr>
          <p:cNvPr name="Group 6" id="6"/>
          <p:cNvGrpSpPr/>
          <p:nvPr/>
        </p:nvGrpSpPr>
        <p:grpSpPr>
          <a:xfrm rot="0">
            <a:off x="304800" y="304800"/>
            <a:ext cx="8839200" cy="8782050"/>
            <a:chOff x="0" y="0"/>
            <a:chExt cx="11785600" cy="11709400"/>
          </a:xfrm>
        </p:grpSpPr>
        <p:pic>
          <p:nvPicPr>
            <p:cNvPr name="Picture 7" id="7"/>
            <p:cNvPicPr>
              <a:picLocks noChangeAspect="true"/>
            </p:cNvPicPr>
            <p:nvPr/>
          </p:nvPicPr>
          <p:blipFill>
            <a:blip r:embed="rId2"/>
            <a:srcRect l="16470" t="0" r="16470" b="0"/>
            <a:stretch>
              <a:fillRect/>
            </a:stretch>
          </p:blipFill>
          <p:spPr>
            <a:xfrm>
              <a:off x="0" y="0"/>
              <a:ext cx="11785600" cy="11709400"/>
            </a:xfrm>
            <a:prstGeom prst="rect">
              <a:avLst/>
            </a:prstGeom>
          </p:spPr>
        </p:pic>
      </p:grpSp>
      <p:grpSp>
        <p:nvGrpSpPr>
          <p:cNvPr name="Group 8" id="8"/>
          <p:cNvGrpSpPr/>
          <p:nvPr/>
        </p:nvGrpSpPr>
        <p:grpSpPr>
          <a:xfrm rot="0">
            <a:off x="10302560" y="270447"/>
            <a:ext cx="7098502" cy="10199116"/>
            <a:chOff x="0" y="0"/>
            <a:chExt cx="9464669" cy="13598821"/>
          </a:xfrm>
        </p:grpSpPr>
        <p:sp>
          <p:nvSpPr>
            <p:cNvPr name="TextBox 9" id="9"/>
            <p:cNvSpPr txBox="true"/>
            <p:nvPr/>
          </p:nvSpPr>
          <p:spPr>
            <a:xfrm rot="0">
              <a:off x="0" y="161925"/>
              <a:ext cx="9464669" cy="1299591"/>
            </a:xfrm>
            <a:prstGeom prst="rect">
              <a:avLst/>
            </a:prstGeom>
          </p:spPr>
          <p:txBody>
            <a:bodyPr anchor="t" rtlCol="false" tIns="0" lIns="0" bIns="0" rIns="0">
              <a:spAutoFit/>
            </a:bodyPr>
            <a:lstStyle/>
            <a:p>
              <a:pPr algn="l">
                <a:lnSpc>
                  <a:spcPts val="6984"/>
                </a:lnSpc>
              </a:pPr>
              <a:r>
                <a:rPr lang="en-US" sz="7200">
                  <a:solidFill>
                    <a:srgbClr val="E9A34D"/>
                  </a:solidFill>
                  <a:latin typeface="League Gothic"/>
                </a:rPr>
                <a:t>AMÉLIORER</a:t>
              </a:r>
            </a:p>
          </p:txBody>
        </p:sp>
        <p:sp>
          <p:nvSpPr>
            <p:cNvPr name="TextBox 10" id="10"/>
            <p:cNvSpPr txBox="true"/>
            <p:nvPr/>
          </p:nvSpPr>
          <p:spPr>
            <a:xfrm rot="0">
              <a:off x="0" y="1702557"/>
              <a:ext cx="9439269" cy="9914467"/>
            </a:xfrm>
            <a:prstGeom prst="rect">
              <a:avLst/>
            </a:prstGeom>
          </p:spPr>
          <p:txBody>
            <a:bodyPr anchor="t" rtlCol="false" tIns="0" lIns="0" bIns="0" rIns="0">
              <a:spAutoFit/>
            </a:bodyPr>
            <a:lstStyle/>
            <a:p>
              <a:pPr marL="539750" indent="-269875" lvl="1">
                <a:lnSpc>
                  <a:spcPts val="2950"/>
                </a:lnSpc>
                <a:buFont typeface="Arial"/>
                <a:buChar char="•"/>
              </a:pPr>
              <a:r>
                <a:rPr lang="en-US" sz="2500">
                  <a:solidFill>
                    <a:srgbClr val="E9A34D"/>
                  </a:solidFill>
                  <a:latin typeface="Rokkitt Light"/>
                </a:rPr>
                <a:t>CONNEXION RF : LA COMMUNICATION ENTRE TX ET RX EST ENCORE INSTABLE, ON APERCOIT DE TEMPS EN TEMPS DANS LES LOGS SERIAL DES PERTES DE PAQUET, VOIRE PERTE DE LA COMMUNICATION TOTALE</a:t>
              </a:r>
            </a:p>
            <a:p>
              <a:pPr marL="539749" indent="-269875" lvl="1">
                <a:lnSpc>
                  <a:spcPts val="2949"/>
                </a:lnSpc>
                <a:buFont typeface="Arial"/>
                <a:buChar char="•"/>
              </a:pPr>
              <a:r>
                <a:rPr lang="en-US" sz="2500">
                  <a:solidFill>
                    <a:srgbClr val="E9A34D"/>
                  </a:solidFill>
                  <a:latin typeface="Rokkitt Light"/>
                </a:rPr>
                <a:t> MANQUE DES COMPOSANTS : IL NOUS MANQUE ENCORE DES POMPES CO2 / O2, DES RELAIS, UN PETIT FRIGO, ETC. POUR RÉALISER LE PROJET COMPLET</a:t>
              </a:r>
            </a:p>
            <a:p>
              <a:pPr algn="l" marL="539750" indent="-269875" lvl="1">
                <a:lnSpc>
                  <a:spcPts val="2950"/>
                </a:lnSpc>
                <a:buFont typeface="Arial"/>
                <a:buChar char="•"/>
              </a:pPr>
              <a:r>
                <a:rPr lang="en-US" sz="2499">
                  <a:solidFill>
                    <a:srgbClr val="E9A34D"/>
                  </a:solidFill>
                  <a:latin typeface="Rokkitt Light"/>
                </a:rPr>
                <a:t>ECONOMIE D'ÉNERGIE : NOUS N'VONS PAS ENCORE LE TEMPS POUR ÉTUDIER LE MODE ÉCONOMIE D'ÉNERGIE D'ARDUINO. CE COMPORTEMENT EST APPAREMMENT POSSIBLE VIA LE MODE "POWER DOWN" (SLEEP_MODE_PWR_DOWN) POUR LA CARTE ARDUINO UNO. CE MODE PERMETTRA DE FAIRE FONCTIONNER LE MODULE TX EN BATTERIE SEULEMENT AVEC UNE AUTONOMIE SUPÉRIEURE</a:t>
              </a:r>
            </a:p>
          </p:txBody>
        </p:sp>
        <p:sp>
          <p:nvSpPr>
            <p:cNvPr name="TextBox 11" id="11"/>
            <p:cNvSpPr txBox="true"/>
            <p:nvPr/>
          </p:nvSpPr>
          <p:spPr>
            <a:xfrm rot="0">
              <a:off x="0" y="13136541"/>
              <a:ext cx="9227602" cy="462280"/>
            </a:xfrm>
            <a:prstGeom prst="rect">
              <a:avLst/>
            </a:prstGeom>
          </p:spPr>
          <p:txBody>
            <a:bodyPr anchor="t" rtlCol="false" tIns="0" lIns="0" bIns="0" rIns="0">
              <a:spAutoFit/>
            </a:bodyPr>
            <a:lstStyle/>
            <a:p>
              <a:pPr algn="l">
                <a:lnSpc>
                  <a:spcPts val="2940"/>
                </a:lnSpc>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55692D"/>
        </a:solidFill>
      </p:bgPr>
    </p:bg>
    <p:spTree>
      <p:nvGrpSpPr>
        <p:cNvPr id="1" name=""/>
        <p:cNvGrpSpPr/>
        <p:nvPr/>
      </p:nvGrpSpPr>
      <p:grpSpPr>
        <a:xfrm>
          <a:off x="0" y="0"/>
          <a:ext cx="0" cy="0"/>
          <a:chOff x="0" y="0"/>
          <a:chExt cx="0" cy="0"/>
        </a:xfrm>
      </p:grpSpPr>
      <p:grpSp>
        <p:nvGrpSpPr>
          <p:cNvPr name="Group 2" id="2"/>
          <p:cNvGrpSpPr/>
          <p:nvPr/>
        </p:nvGrpSpPr>
        <p:grpSpPr>
          <a:xfrm rot="0">
            <a:off x="-431800" y="-514350"/>
            <a:ext cx="19297650" cy="11315700"/>
            <a:chOff x="0" y="0"/>
            <a:chExt cx="25730200" cy="15087600"/>
          </a:xfrm>
        </p:grpSpPr>
        <p:pic>
          <p:nvPicPr>
            <p:cNvPr name="Picture 3" id="3"/>
            <p:cNvPicPr>
              <a:picLocks noChangeAspect="true"/>
            </p:cNvPicPr>
            <p:nvPr/>
          </p:nvPicPr>
          <p:blipFill>
            <a:blip r:embed="rId2">
              <a:alphaModFix amt="13000"/>
            </a:blip>
            <a:srcRect l="0" t="6076" r="0" b="6076"/>
            <a:stretch>
              <a:fillRect/>
            </a:stretch>
          </p:blipFill>
          <p:spPr>
            <a:xfrm>
              <a:off x="0" y="0"/>
              <a:ext cx="25730200" cy="15087600"/>
            </a:xfrm>
            <a:prstGeom prst="rect">
              <a:avLst/>
            </a:prstGeom>
          </p:spPr>
        </p:pic>
      </p:grpSp>
      <p:grpSp>
        <p:nvGrpSpPr>
          <p:cNvPr name="Group 4" id="4"/>
          <p:cNvGrpSpPr/>
          <p:nvPr/>
        </p:nvGrpSpPr>
        <p:grpSpPr>
          <a:xfrm rot="0">
            <a:off x="-431800" y="9366250"/>
            <a:ext cx="19253200" cy="1289050"/>
            <a:chOff x="0" y="0"/>
            <a:chExt cx="25670933" cy="1718733"/>
          </a:xfrm>
        </p:grpSpPr>
        <p:sp>
          <p:nvSpPr>
            <p:cNvPr name="AutoShape 5" id="5"/>
            <p:cNvSpPr/>
            <p:nvPr/>
          </p:nvSpPr>
          <p:spPr>
            <a:xfrm rot="0">
              <a:off x="0" y="0"/>
              <a:ext cx="25670933" cy="1718733"/>
            </a:xfrm>
            <a:prstGeom prst="rect">
              <a:avLst/>
            </a:prstGeom>
            <a:solidFill>
              <a:srgbClr val="E9A34D"/>
            </a:solidFill>
          </p:spPr>
        </p:sp>
        <p:sp>
          <p:nvSpPr>
            <p:cNvPr name="TextBox 6" id="6"/>
            <p:cNvSpPr txBox="true"/>
            <p:nvPr/>
          </p:nvSpPr>
          <p:spPr>
            <a:xfrm rot="0">
              <a:off x="1151467" y="446063"/>
              <a:ext cx="23299202" cy="311362"/>
            </a:xfrm>
            <a:prstGeom prst="rect">
              <a:avLst/>
            </a:prstGeom>
          </p:spPr>
          <p:txBody>
            <a:bodyPr anchor="t" rtlCol="false" tIns="0" lIns="0" bIns="0" rIns="0">
              <a:spAutoFit/>
            </a:bodyPr>
            <a:lstStyle/>
            <a:p>
              <a:pPr algn="r">
                <a:lnSpc>
                  <a:spcPts val="1959"/>
                </a:lnSpc>
              </a:pPr>
              <a:r>
                <a:rPr lang="en-US" sz="1400">
                  <a:solidFill>
                    <a:srgbClr val="FFFFFF"/>
                  </a:solidFill>
                  <a:latin typeface="Montserrat Light"/>
                </a:rPr>
                <a:t>Westmire Hills Farmers' Market |2020</a:t>
              </a:r>
            </a:p>
          </p:txBody>
        </p:sp>
      </p:grpSp>
      <p:grpSp>
        <p:nvGrpSpPr>
          <p:cNvPr name="Group 7" id="7"/>
          <p:cNvGrpSpPr/>
          <p:nvPr/>
        </p:nvGrpSpPr>
        <p:grpSpPr>
          <a:xfrm rot="0">
            <a:off x="1028700" y="2535670"/>
            <a:ext cx="12762010" cy="5215659"/>
            <a:chOff x="0" y="0"/>
            <a:chExt cx="17016014" cy="6954212"/>
          </a:xfrm>
        </p:grpSpPr>
        <p:sp>
          <p:nvSpPr>
            <p:cNvPr name="TextBox 8" id="8"/>
            <p:cNvSpPr txBox="true"/>
            <p:nvPr/>
          </p:nvSpPr>
          <p:spPr>
            <a:xfrm rot="0">
              <a:off x="0" y="1183178"/>
              <a:ext cx="17016014" cy="3938270"/>
            </a:xfrm>
            <a:prstGeom prst="rect">
              <a:avLst/>
            </a:prstGeom>
          </p:spPr>
          <p:txBody>
            <a:bodyPr anchor="t" rtlCol="false" tIns="0" lIns="0" bIns="0" rIns="0">
              <a:spAutoFit/>
            </a:bodyPr>
            <a:lstStyle/>
            <a:p>
              <a:pPr marL="647700" indent="-323850" lvl="1">
                <a:lnSpc>
                  <a:spcPts val="3330"/>
                </a:lnSpc>
                <a:buFont typeface="Arial"/>
                <a:buChar char="•"/>
              </a:pPr>
              <a:r>
                <a:rPr lang="en-US" sz="3000">
                  <a:solidFill>
                    <a:srgbClr val="E9A34D"/>
                  </a:solidFill>
                  <a:latin typeface="Montserrat Classic"/>
                </a:rPr>
                <a:t>Points forts: découverte des capteurs, du fonctionnement de différents logiciels, approfondissement de connaissance théoriques utiles pour le métier d’ingénieur</a:t>
              </a:r>
            </a:p>
            <a:p>
              <a:pPr marL="647700" indent="-323850" lvl="1">
                <a:lnSpc>
                  <a:spcPts val="3330"/>
                </a:lnSpc>
                <a:buFont typeface="Arial"/>
                <a:buChar char="•"/>
              </a:pPr>
              <a:r>
                <a:rPr lang="en-US" sz="3000">
                  <a:solidFill>
                    <a:srgbClr val="E9A34D"/>
                  </a:solidFill>
                  <a:latin typeface="Montserrat Classic"/>
                </a:rPr>
                <a:t>Obtenir de vraies expériences lors de la pratique avec des capteurs ainsi que la transmission d'informations</a:t>
              </a:r>
            </a:p>
            <a:p>
              <a:pPr algn="l" marL="647700" indent="-323850" lvl="1">
                <a:lnSpc>
                  <a:spcPts val="3330"/>
                </a:lnSpc>
                <a:buFont typeface="Arial"/>
                <a:buChar char="•"/>
              </a:pPr>
              <a:r>
                <a:rPr lang="en-US" sz="3000">
                  <a:solidFill>
                    <a:srgbClr val="E9A34D"/>
                  </a:solidFill>
                  <a:latin typeface="Montserrat Classic"/>
                </a:rPr>
                <a:t>Apprendre à travailler en groupe avec des difficultés inattendues</a:t>
              </a:r>
            </a:p>
          </p:txBody>
        </p:sp>
        <p:sp>
          <p:nvSpPr>
            <p:cNvPr name="TextBox 9" id="9"/>
            <p:cNvSpPr txBox="true"/>
            <p:nvPr/>
          </p:nvSpPr>
          <p:spPr>
            <a:xfrm rot="0">
              <a:off x="0" y="0"/>
              <a:ext cx="17016014" cy="1007533"/>
            </a:xfrm>
            <a:prstGeom prst="rect">
              <a:avLst/>
            </a:prstGeom>
          </p:spPr>
          <p:txBody>
            <a:bodyPr anchor="t" rtlCol="false" tIns="0" lIns="0" bIns="0" rIns="0">
              <a:spAutoFit/>
            </a:bodyPr>
            <a:lstStyle/>
            <a:p>
              <a:pPr algn="l">
                <a:lnSpc>
                  <a:spcPts val="5900"/>
                </a:lnSpc>
              </a:pPr>
              <a:r>
                <a:rPr lang="en-US" sz="5000">
                  <a:solidFill>
                    <a:srgbClr val="E9A34D"/>
                  </a:solidFill>
                  <a:latin typeface="Montserrat Classic Bold"/>
                </a:rPr>
                <a:t>BILAN</a:t>
              </a:r>
            </a:p>
          </p:txBody>
        </p:sp>
        <p:sp>
          <p:nvSpPr>
            <p:cNvPr name="TextBox 10" id="10"/>
            <p:cNvSpPr txBox="true"/>
            <p:nvPr/>
          </p:nvSpPr>
          <p:spPr>
            <a:xfrm rot="0">
              <a:off x="0" y="6395454"/>
              <a:ext cx="17016014" cy="558758"/>
            </a:xfrm>
            <a:prstGeom prst="rect">
              <a:avLst/>
            </a:prstGeom>
          </p:spPr>
          <p:txBody>
            <a:bodyPr anchor="t" rtlCol="false" tIns="0" lIns="0" bIns="0" rIns="0">
              <a:spAutoFit/>
            </a:bodyPr>
            <a:lstStyle/>
            <a:p>
              <a:pPr algn="l">
                <a:lnSpc>
                  <a:spcPts val="3304"/>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1800" y="9349740"/>
            <a:ext cx="19253200" cy="1305560"/>
            <a:chOff x="0" y="0"/>
            <a:chExt cx="25670933" cy="1740747"/>
          </a:xfrm>
        </p:grpSpPr>
        <p:sp>
          <p:nvSpPr>
            <p:cNvPr name="AutoShape 3" id="3"/>
            <p:cNvSpPr/>
            <p:nvPr/>
          </p:nvSpPr>
          <p:spPr>
            <a:xfrm rot="0">
              <a:off x="0" y="0"/>
              <a:ext cx="25670933" cy="1740747"/>
            </a:xfrm>
            <a:prstGeom prst="rect">
              <a:avLst/>
            </a:prstGeom>
            <a:solidFill>
              <a:srgbClr val="55692D"/>
            </a:solidFill>
          </p:spPr>
        </p:sp>
        <p:sp>
          <p:nvSpPr>
            <p:cNvPr name="TextBox 4" id="4"/>
            <p:cNvSpPr txBox="true"/>
            <p:nvPr/>
          </p:nvSpPr>
          <p:spPr>
            <a:xfrm rot="0">
              <a:off x="1151467" y="436538"/>
              <a:ext cx="23299202" cy="342900"/>
            </a:xfrm>
            <a:prstGeom prst="rect">
              <a:avLst/>
            </a:prstGeom>
          </p:spPr>
          <p:txBody>
            <a:bodyPr anchor="t" rtlCol="false" tIns="0" lIns="0" bIns="0" rIns="0">
              <a:spAutoFit/>
            </a:bodyPr>
            <a:lstStyle/>
            <a:p>
              <a:pPr algn="l">
                <a:lnSpc>
                  <a:spcPts val="2100"/>
                </a:lnSpc>
              </a:pPr>
              <a:r>
                <a:rPr lang="en-US" sz="1500">
                  <a:solidFill>
                    <a:srgbClr val="E9A34D"/>
                  </a:solidFill>
                  <a:latin typeface="Montserrat Light"/>
                </a:rPr>
                <a:t>Introduction</a:t>
              </a:r>
            </a:p>
          </p:txBody>
        </p:sp>
      </p:grpSp>
      <p:grpSp>
        <p:nvGrpSpPr>
          <p:cNvPr name="Group 5" id="5"/>
          <p:cNvGrpSpPr/>
          <p:nvPr/>
        </p:nvGrpSpPr>
        <p:grpSpPr>
          <a:xfrm rot="0">
            <a:off x="9144000" y="304800"/>
            <a:ext cx="8839200" cy="8782050"/>
            <a:chOff x="0" y="0"/>
            <a:chExt cx="11785600" cy="11709400"/>
          </a:xfrm>
        </p:grpSpPr>
        <p:pic>
          <p:nvPicPr>
            <p:cNvPr name="Picture 6" id="6"/>
            <p:cNvPicPr>
              <a:picLocks noChangeAspect="true"/>
            </p:cNvPicPr>
            <p:nvPr/>
          </p:nvPicPr>
          <p:blipFill>
            <a:blip r:embed="rId2"/>
            <a:srcRect l="16509" t="0" r="16509" b="0"/>
            <a:stretch>
              <a:fillRect/>
            </a:stretch>
          </p:blipFill>
          <p:spPr>
            <a:xfrm>
              <a:off x="0" y="0"/>
              <a:ext cx="11785600" cy="11709400"/>
            </a:xfrm>
            <a:prstGeom prst="rect">
              <a:avLst/>
            </a:prstGeom>
          </p:spPr>
        </p:pic>
      </p:grpSp>
      <p:grpSp>
        <p:nvGrpSpPr>
          <p:cNvPr name="Group 7" id="7"/>
          <p:cNvGrpSpPr/>
          <p:nvPr/>
        </p:nvGrpSpPr>
        <p:grpSpPr>
          <a:xfrm rot="0">
            <a:off x="1028700" y="1028700"/>
            <a:ext cx="7098502" cy="5163185"/>
            <a:chOff x="0" y="0"/>
            <a:chExt cx="9464669" cy="6884247"/>
          </a:xfrm>
        </p:grpSpPr>
        <p:sp>
          <p:nvSpPr>
            <p:cNvPr name="TextBox 8" id="8"/>
            <p:cNvSpPr txBox="true"/>
            <p:nvPr/>
          </p:nvSpPr>
          <p:spPr>
            <a:xfrm rot="0">
              <a:off x="0" y="161925"/>
              <a:ext cx="9464669" cy="1299591"/>
            </a:xfrm>
            <a:prstGeom prst="rect">
              <a:avLst/>
            </a:prstGeom>
          </p:spPr>
          <p:txBody>
            <a:bodyPr anchor="t" rtlCol="false" tIns="0" lIns="0" bIns="0" rIns="0">
              <a:spAutoFit/>
            </a:bodyPr>
            <a:lstStyle/>
            <a:p>
              <a:pPr algn="l">
                <a:lnSpc>
                  <a:spcPts val="6984"/>
                </a:lnSpc>
              </a:pPr>
              <a:r>
                <a:rPr lang="en-US" sz="7200">
                  <a:solidFill>
                    <a:srgbClr val="E9A34D"/>
                  </a:solidFill>
                  <a:latin typeface="League Gothic"/>
                </a:rPr>
                <a:t>INTRODUCTION</a:t>
              </a:r>
            </a:p>
          </p:txBody>
        </p:sp>
        <p:sp>
          <p:nvSpPr>
            <p:cNvPr name="TextBox 9" id="9"/>
            <p:cNvSpPr txBox="true"/>
            <p:nvPr/>
          </p:nvSpPr>
          <p:spPr>
            <a:xfrm rot="0">
              <a:off x="0" y="1702557"/>
              <a:ext cx="9439269" cy="723392"/>
            </a:xfrm>
            <a:prstGeom prst="rect">
              <a:avLst/>
            </a:prstGeom>
          </p:spPr>
          <p:txBody>
            <a:bodyPr anchor="t" rtlCol="false" tIns="0" lIns="0" bIns="0" rIns="0">
              <a:spAutoFit/>
            </a:bodyPr>
            <a:lstStyle/>
            <a:p>
              <a:pPr algn="l">
                <a:lnSpc>
                  <a:spcPts val="4248"/>
                </a:lnSpc>
              </a:pPr>
              <a:r>
                <a:rPr lang="en-US" sz="3600">
                  <a:solidFill>
                    <a:srgbClr val="E9A34D"/>
                  </a:solidFill>
                  <a:latin typeface="Montserrat Classic Bold"/>
                </a:rPr>
                <a:t>SUJ</a:t>
              </a:r>
              <a:r>
                <a:rPr lang="en-US" sz="3600">
                  <a:solidFill>
                    <a:srgbClr val="E9A34D"/>
                  </a:solidFill>
                  <a:latin typeface="Montserrat Classic Bold"/>
                </a:rPr>
                <a:t>ETS CLÉS</a:t>
              </a:r>
            </a:p>
          </p:txBody>
        </p:sp>
        <p:sp>
          <p:nvSpPr>
            <p:cNvPr name="TextBox 10" id="10"/>
            <p:cNvSpPr txBox="true"/>
            <p:nvPr/>
          </p:nvSpPr>
          <p:spPr>
            <a:xfrm rot="0">
              <a:off x="0" y="3945467"/>
              <a:ext cx="9227602" cy="2938780"/>
            </a:xfrm>
            <a:prstGeom prst="rect">
              <a:avLst/>
            </a:prstGeom>
          </p:spPr>
          <p:txBody>
            <a:bodyPr anchor="t" rtlCol="false" tIns="0" lIns="0" bIns="0" rIns="0">
              <a:spAutoFit/>
            </a:bodyPr>
            <a:lstStyle/>
            <a:p>
              <a:pPr algn="l">
                <a:lnSpc>
                  <a:spcPts val="2940"/>
                </a:lnSpc>
              </a:pPr>
              <a:r>
                <a:rPr lang="en-US" sz="2100">
                  <a:solidFill>
                    <a:srgbClr val="E9A34D"/>
                  </a:solidFill>
                  <a:latin typeface="Montserrat Light"/>
                </a:rPr>
                <a:t>Introduction </a:t>
              </a:r>
            </a:p>
            <a:p>
              <a:pPr algn="l">
                <a:lnSpc>
                  <a:spcPts val="2940"/>
                </a:lnSpc>
              </a:pPr>
              <a:r>
                <a:rPr lang="en-US" sz="2100">
                  <a:solidFill>
                    <a:srgbClr val="E9A34D"/>
                  </a:solidFill>
                  <a:latin typeface="Montserrat Light"/>
                </a:rPr>
                <a:t>Partie technique</a:t>
              </a:r>
            </a:p>
            <a:p>
              <a:pPr algn="l">
                <a:lnSpc>
                  <a:spcPts val="2940"/>
                </a:lnSpc>
              </a:pPr>
              <a:r>
                <a:rPr lang="en-US" sz="2100">
                  <a:solidFill>
                    <a:srgbClr val="E9A34D"/>
                  </a:solidFill>
                  <a:latin typeface="Montserrat Light"/>
                </a:rPr>
                <a:t>Demonstration</a:t>
              </a:r>
            </a:p>
            <a:p>
              <a:pPr algn="l">
                <a:lnSpc>
                  <a:spcPts val="2940"/>
                </a:lnSpc>
              </a:pPr>
              <a:r>
                <a:rPr lang="en-US" sz="2100">
                  <a:solidFill>
                    <a:srgbClr val="E9A34D"/>
                  </a:solidFill>
                  <a:latin typeface="Montserrat Light"/>
                </a:rPr>
                <a:t>Bilan de la partie technique</a:t>
              </a:r>
            </a:p>
            <a:p>
              <a:pPr algn="l">
                <a:lnSpc>
                  <a:spcPts val="2940"/>
                </a:lnSpc>
              </a:pPr>
              <a:r>
                <a:rPr lang="en-US" sz="2100">
                  <a:solidFill>
                    <a:srgbClr val="E9A34D"/>
                  </a:solidFill>
                  <a:latin typeface="Montserrat Light"/>
                </a:rPr>
                <a:t>Partie SHS</a:t>
              </a:r>
            </a:p>
            <a:p>
              <a:pPr algn="l">
                <a:lnSpc>
                  <a:spcPts val="2940"/>
                </a:lnSpc>
              </a:pPr>
              <a:r>
                <a:rPr lang="en-US" sz="2100">
                  <a:solidFill>
                    <a:srgbClr val="E9A34D"/>
                  </a:solidFill>
                  <a:latin typeface="Montserrat Light"/>
                </a:rPr>
                <a:t>Bilan de la partie SHS</a:t>
              </a:r>
            </a:p>
          </p:txBody>
        </p:sp>
        <p:sp>
          <p:nvSpPr>
            <p:cNvPr name="AutoShape 11" id="11"/>
            <p:cNvSpPr/>
            <p:nvPr/>
          </p:nvSpPr>
          <p:spPr>
            <a:xfrm rot="0">
              <a:off x="0" y="3094567"/>
              <a:ext cx="1295400" cy="254000"/>
            </a:xfrm>
            <a:prstGeom prst="rect">
              <a:avLst/>
            </a:prstGeom>
            <a:solidFill>
              <a:srgbClr val="55692D"/>
            </a:solid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431800" y="-476250"/>
            <a:ext cx="9867900" cy="11125200"/>
          </a:xfrm>
          <a:prstGeom prst="rect">
            <a:avLst/>
          </a:prstGeom>
          <a:solidFill>
            <a:srgbClr val="55692D"/>
          </a:solidFill>
        </p:spPr>
      </p:sp>
      <p:grpSp>
        <p:nvGrpSpPr>
          <p:cNvPr name="Group 3" id="3"/>
          <p:cNvGrpSpPr/>
          <p:nvPr/>
        </p:nvGrpSpPr>
        <p:grpSpPr>
          <a:xfrm rot="0">
            <a:off x="-431800" y="9366250"/>
            <a:ext cx="19253200" cy="1289050"/>
            <a:chOff x="0" y="0"/>
            <a:chExt cx="25670933" cy="1718733"/>
          </a:xfrm>
        </p:grpSpPr>
        <p:sp>
          <p:nvSpPr>
            <p:cNvPr name="AutoShape 4" id="4"/>
            <p:cNvSpPr/>
            <p:nvPr/>
          </p:nvSpPr>
          <p:spPr>
            <a:xfrm rot="0">
              <a:off x="0" y="0"/>
              <a:ext cx="25670933" cy="1718733"/>
            </a:xfrm>
            <a:prstGeom prst="rect">
              <a:avLst/>
            </a:prstGeom>
            <a:solidFill>
              <a:srgbClr val="E9A34D"/>
            </a:solidFill>
          </p:spPr>
        </p:sp>
        <p:sp>
          <p:nvSpPr>
            <p:cNvPr name="TextBox 5" id="5"/>
            <p:cNvSpPr txBox="true"/>
            <p:nvPr/>
          </p:nvSpPr>
          <p:spPr>
            <a:xfrm rot="0">
              <a:off x="1151467" y="446063"/>
              <a:ext cx="23299202" cy="311362"/>
            </a:xfrm>
            <a:prstGeom prst="rect">
              <a:avLst/>
            </a:prstGeom>
          </p:spPr>
          <p:txBody>
            <a:bodyPr anchor="t" rtlCol="false" tIns="0" lIns="0" bIns="0" rIns="0">
              <a:spAutoFit/>
            </a:bodyPr>
            <a:lstStyle/>
            <a:p>
              <a:pPr algn="l">
                <a:lnSpc>
                  <a:spcPts val="1959"/>
                </a:lnSpc>
              </a:pPr>
              <a:r>
                <a:rPr lang="en-US" sz="1400">
                  <a:solidFill>
                    <a:srgbClr val="FFFFFF"/>
                  </a:solidFill>
                  <a:latin typeface="Montserrat Light"/>
                </a:rPr>
                <a:t>Partie SHS</a:t>
              </a:r>
            </a:p>
          </p:txBody>
        </p:sp>
      </p:grpSp>
      <p:grpSp>
        <p:nvGrpSpPr>
          <p:cNvPr name="Group 6" id="6"/>
          <p:cNvGrpSpPr/>
          <p:nvPr/>
        </p:nvGrpSpPr>
        <p:grpSpPr>
          <a:xfrm rot="0">
            <a:off x="10160798" y="3161673"/>
            <a:ext cx="7098502" cy="3305810"/>
            <a:chOff x="0" y="0"/>
            <a:chExt cx="9464669" cy="4407747"/>
          </a:xfrm>
        </p:grpSpPr>
        <p:sp>
          <p:nvSpPr>
            <p:cNvPr name="TextBox 7" id="7"/>
            <p:cNvSpPr txBox="true"/>
            <p:nvPr/>
          </p:nvSpPr>
          <p:spPr>
            <a:xfrm rot="0">
              <a:off x="0" y="161925"/>
              <a:ext cx="9464669" cy="1299591"/>
            </a:xfrm>
            <a:prstGeom prst="rect">
              <a:avLst/>
            </a:prstGeom>
          </p:spPr>
          <p:txBody>
            <a:bodyPr anchor="t" rtlCol="false" tIns="0" lIns="0" bIns="0" rIns="0">
              <a:spAutoFit/>
            </a:bodyPr>
            <a:lstStyle/>
            <a:p>
              <a:pPr algn="l">
                <a:lnSpc>
                  <a:spcPts val="6984"/>
                </a:lnSpc>
              </a:pPr>
              <a:r>
                <a:rPr lang="en-US" sz="7200">
                  <a:solidFill>
                    <a:srgbClr val="E9A34D"/>
                  </a:solidFill>
                  <a:latin typeface="League Gothic"/>
                </a:rPr>
                <a:t>PARTIE SHS</a:t>
              </a:r>
            </a:p>
          </p:txBody>
        </p:sp>
        <p:sp>
          <p:nvSpPr>
            <p:cNvPr name="TextBox 8" id="8"/>
            <p:cNvSpPr txBox="true"/>
            <p:nvPr/>
          </p:nvSpPr>
          <p:spPr>
            <a:xfrm rot="0">
              <a:off x="0" y="1702557"/>
              <a:ext cx="9439269" cy="723392"/>
            </a:xfrm>
            <a:prstGeom prst="rect">
              <a:avLst/>
            </a:prstGeom>
          </p:spPr>
          <p:txBody>
            <a:bodyPr anchor="t" rtlCol="false" tIns="0" lIns="0" bIns="0" rIns="0">
              <a:spAutoFit/>
            </a:bodyPr>
            <a:lstStyle/>
            <a:p>
              <a:pPr algn="l">
                <a:lnSpc>
                  <a:spcPts val="4248"/>
                </a:lnSpc>
              </a:pPr>
              <a:r>
                <a:rPr lang="en-US" sz="3600">
                  <a:solidFill>
                    <a:srgbClr val="E9A34D"/>
                  </a:solidFill>
                  <a:latin typeface="Montserrat Classic"/>
                </a:rPr>
                <a:t>L'IMPACT SUR LE MONDE ? </a:t>
              </a:r>
            </a:p>
          </p:txBody>
        </p:sp>
        <p:sp>
          <p:nvSpPr>
            <p:cNvPr name="TextBox 9" id="9"/>
            <p:cNvSpPr txBox="true"/>
            <p:nvPr/>
          </p:nvSpPr>
          <p:spPr>
            <a:xfrm rot="0">
              <a:off x="0" y="3945467"/>
              <a:ext cx="9227602" cy="462280"/>
            </a:xfrm>
            <a:prstGeom prst="rect">
              <a:avLst/>
            </a:prstGeom>
          </p:spPr>
          <p:txBody>
            <a:bodyPr anchor="t" rtlCol="false" tIns="0" lIns="0" bIns="0" rIns="0">
              <a:spAutoFit/>
            </a:bodyPr>
            <a:lstStyle/>
            <a:p>
              <a:pPr algn="l">
                <a:lnSpc>
                  <a:spcPts val="2940"/>
                </a:lnSpc>
              </a:pPr>
            </a:p>
          </p:txBody>
        </p:sp>
        <p:sp>
          <p:nvSpPr>
            <p:cNvPr name="AutoShape 10" id="10"/>
            <p:cNvSpPr/>
            <p:nvPr/>
          </p:nvSpPr>
          <p:spPr>
            <a:xfrm rot="0">
              <a:off x="0" y="3094567"/>
              <a:ext cx="1295400" cy="254000"/>
            </a:xfrm>
            <a:prstGeom prst="rect">
              <a:avLst/>
            </a:prstGeom>
            <a:solidFill>
              <a:srgbClr val="55692D"/>
            </a:solidFill>
          </p:spPr>
        </p:sp>
      </p:grpSp>
      <p:pic>
        <p:nvPicPr>
          <p:cNvPr name="Picture 11" id="11"/>
          <p:cNvPicPr>
            <a:picLocks noChangeAspect="true"/>
          </p:cNvPicPr>
          <p:nvPr/>
        </p:nvPicPr>
        <p:blipFill>
          <a:blip r:embed="rId2"/>
          <a:srcRect l="8905" t="0" r="23909" b="0"/>
          <a:stretch>
            <a:fillRect/>
          </a:stretch>
        </p:blipFill>
        <p:spPr>
          <a:xfrm flipH="false" flipV="false" rot="0">
            <a:off x="0" y="0"/>
            <a:ext cx="9436100" cy="9366250"/>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C9E265"/>
        </a:solidFill>
      </p:bgPr>
    </p:bg>
    <p:spTree>
      <p:nvGrpSpPr>
        <p:cNvPr id="1" name=""/>
        <p:cNvGrpSpPr/>
        <p:nvPr/>
      </p:nvGrpSpPr>
      <p:grpSpPr>
        <a:xfrm>
          <a:off x="0" y="0"/>
          <a:ext cx="0" cy="0"/>
          <a:chOff x="0" y="0"/>
          <a:chExt cx="0" cy="0"/>
        </a:xfrm>
      </p:grpSpPr>
      <p:grpSp>
        <p:nvGrpSpPr>
          <p:cNvPr name="Group 2" id="2"/>
          <p:cNvGrpSpPr/>
          <p:nvPr/>
        </p:nvGrpSpPr>
        <p:grpSpPr>
          <a:xfrm rot="0">
            <a:off x="-431800" y="9366250"/>
            <a:ext cx="19253200" cy="1289050"/>
            <a:chOff x="0" y="0"/>
            <a:chExt cx="25670933" cy="1718733"/>
          </a:xfrm>
        </p:grpSpPr>
        <p:sp>
          <p:nvSpPr>
            <p:cNvPr name="AutoShape 3" id="3"/>
            <p:cNvSpPr/>
            <p:nvPr/>
          </p:nvSpPr>
          <p:spPr>
            <a:xfrm rot="0">
              <a:off x="0" y="0"/>
              <a:ext cx="25670933" cy="1718733"/>
            </a:xfrm>
            <a:prstGeom prst="rect">
              <a:avLst/>
            </a:prstGeom>
            <a:solidFill>
              <a:srgbClr val="E9A34D"/>
            </a:solidFill>
          </p:spPr>
        </p:sp>
        <p:sp>
          <p:nvSpPr>
            <p:cNvPr name="TextBox 4" id="4"/>
            <p:cNvSpPr txBox="true"/>
            <p:nvPr/>
          </p:nvSpPr>
          <p:spPr>
            <a:xfrm rot="0">
              <a:off x="1151467" y="446063"/>
              <a:ext cx="23299202" cy="311362"/>
            </a:xfrm>
            <a:prstGeom prst="rect">
              <a:avLst/>
            </a:prstGeom>
          </p:spPr>
          <p:txBody>
            <a:bodyPr anchor="t" rtlCol="false" tIns="0" lIns="0" bIns="0" rIns="0">
              <a:spAutoFit/>
            </a:bodyPr>
            <a:lstStyle/>
            <a:p>
              <a:pPr algn="r">
                <a:lnSpc>
                  <a:spcPts val="1959"/>
                </a:lnSpc>
              </a:pPr>
              <a:r>
                <a:rPr lang="en-US" sz="1400">
                  <a:solidFill>
                    <a:srgbClr val="FFFFFF"/>
                  </a:solidFill>
                  <a:latin typeface="Montserrat Light"/>
                </a:rPr>
                <a:t>Partie SHS</a:t>
              </a:r>
            </a:p>
          </p:txBody>
        </p:sp>
      </p:grpSp>
      <p:sp>
        <p:nvSpPr>
          <p:cNvPr name="AutoShape 5" id="5"/>
          <p:cNvSpPr/>
          <p:nvPr/>
        </p:nvSpPr>
        <p:spPr>
          <a:xfrm rot="0">
            <a:off x="5026325" y="742024"/>
            <a:ext cx="8235351" cy="2526578"/>
          </a:xfrm>
          <a:prstGeom prst="rect">
            <a:avLst/>
          </a:prstGeom>
          <a:solidFill>
            <a:srgbClr val="55692D"/>
          </a:solidFill>
        </p:spPr>
      </p:sp>
      <p:sp>
        <p:nvSpPr>
          <p:cNvPr name="AutoShape 6" id="6"/>
          <p:cNvSpPr/>
          <p:nvPr/>
        </p:nvSpPr>
        <p:spPr>
          <a:xfrm rot="0">
            <a:off x="1665860" y="6856062"/>
            <a:ext cx="4546982" cy="2510188"/>
          </a:xfrm>
          <a:prstGeom prst="rect">
            <a:avLst/>
          </a:prstGeom>
          <a:solidFill>
            <a:srgbClr val="FF914D">
              <a:alpha val="29804"/>
            </a:srgbClr>
          </a:solidFill>
        </p:spPr>
      </p:sp>
      <p:pic>
        <p:nvPicPr>
          <p:cNvPr name="Picture 7" id="7"/>
          <p:cNvPicPr>
            <a:picLocks noChangeAspect="true"/>
          </p:cNvPicPr>
          <p:nvPr/>
        </p:nvPicPr>
        <p:blipFill>
          <a:blip r:embed="rId2"/>
          <a:srcRect l="1141" t="0" r="2405" b="0"/>
          <a:stretch>
            <a:fillRect/>
          </a:stretch>
        </p:blipFill>
        <p:spPr>
          <a:xfrm flipH="false" flipV="false" rot="0">
            <a:off x="3128903" y="3268603"/>
            <a:ext cx="12416143" cy="3515025"/>
          </a:xfrm>
          <a:prstGeom prst="rect">
            <a:avLst/>
          </a:prstGeom>
        </p:spPr>
      </p:pic>
      <p:grpSp>
        <p:nvGrpSpPr>
          <p:cNvPr name="Group 8" id="8"/>
          <p:cNvGrpSpPr/>
          <p:nvPr/>
        </p:nvGrpSpPr>
        <p:grpSpPr>
          <a:xfrm rot="0">
            <a:off x="1988178" y="6910465"/>
            <a:ext cx="3898102" cy="1871051"/>
            <a:chOff x="0" y="0"/>
            <a:chExt cx="5197469" cy="2494735"/>
          </a:xfrm>
        </p:grpSpPr>
        <p:sp>
          <p:nvSpPr>
            <p:cNvPr name="TextBox 9" id="9"/>
            <p:cNvSpPr txBox="true"/>
            <p:nvPr/>
          </p:nvSpPr>
          <p:spPr>
            <a:xfrm rot="0">
              <a:off x="0" y="9525"/>
              <a:ext cx="5197469" cy="558758"/>
            </a:xfrm>
            <a:prstGeom prst="rect">
              <a:avLst/>
            </a:prstGeom>
          </p:spPr>
          <p:txBody>
            <a:bodyPr anchor="t" rtlCol="false" tIns="0" lIns="0" bIns="0" rIns="0">
              <a:spAutoFit/>
            </a:bodyPr>
            <a:lstStyle/>
            <a:p>
              <a:pPr algn="l">
                <a:lnSpc>
                  <a:spcPts val="3304"/>
                </a:lnSpc>
              </a:pPr>
            </a:p>
          </p:txBody>
        </p:sp>
        <p:sp>
          <p:nvSpPr>
            <p:cNvPr name="TextBox 10" id="10"/>
            <p:cNvSpPr txBox="true"/>
            <p:nvPr/>
          </p:nvSpPr>
          <p:spPr>
            <a:xfrm rot="0">
              <a:off x="0" y="692181"/>
              <a:ext cx="5197469" cy="1802553"/>
            </a:xfrm>
            <a:prstGeom prst="rect">
              <a:avLst/>
            </a:prstGeom>
          </p:spPr>
          <p:txBody>
            <a:bodyPr anchor="t" rtlCol="false" tIns="0" lIns="0" bIns="0" rIns="0">
              <a:spAutoFit/>
            </a:bodyPr>
            <a:lstStyle/>
            <a:p>
              <a:pPr algn="l" marL="431800" indent="-215900" lvl="1">
                <a:lnSpc>
                  <a:spcPts val="2800"/>
                </a:lnSpc>
                <a:buFont typeface="Arial"/>
                <a:buChar char="•"/>
              </a:pPr>
              <a:r>
                <a:rPr lang="en-US" sz="2000">
                  <a:solidFill>
                    <a:srgbClr val="004AAD"/>
                  </a:solidFill>
                  <a:latin typeface="Montserrat Light"/>
                </a:rPr>
                <a:t>Chaque anné</a:t>
              </a:r>
              <a:r>
                <a:rPr lang="en-US" sz="2000">
                  <a:solidFill>
                    <a:srgbClr val="004AAD"/>
                  </a:solidFill>
                  <a:latin typeface="Montserrat Light"/>
                </a:rPr>
                <a:t>e, environ 900 milliards tonnes de nourritures sont jetés</a:t>
              </a:r>
            </a:p>
            <a:p>
              <a:pPr algn="l">
                <a:lnSpc>
                  <a:spcPts val="2520"/>
                </a:lnSpc>
              </a:pPr>
            </a:p>
          </p:txBody>
        </p:sp>
      </p:grpSp>
      <p:sp>
        <p:nvSpPr>
          <p:cNvPr name="TextBox 11" id="11"/>
          <p:cNvSpPr txBox="true"/>
          <p:nvPr/>
        </p:nvSpPr>
        <p:spPr>
          <a:xfrm rot="0">
            <a:off x="5237514" y="1087739"/>
            <a:ext cx="7812972" cy="1739900"/>
          </a:xfrm>
          <a:prstGeom prst="rect">
            <a:avLst/>
          </a:prstGeom>
        </p:spPr>
        <p:txBody>
          <a:bodyPr anchor="t" rtlCol="false" tIns="0" lIns="0" bIns="0" rIns="0">
            <a:spAutoFit/>
          </a:bodyPr>
          <a:lstStyle/>
          <a:p>
            <a:pPr algn="ctr">
              <a:lnSpc>
                <a:spcPts val="7000"/>
              </a:lnSpc>
            </a:pPr>
            <a:r>
              <a:rPr lang="en-US" sz="5000">
                <a:solidFill>
                  <a:srgbClr val="E9A34D"/>
                </a:solidFill>
                <a:latin typeface="Noto Serif Display Black"/>
              </a:rPr>
              <a:t>Gasp</a:t>
            </a:r>
            <a:r>
              <a:rPr lang="en-US" sz="5000">
                <a:solidFill>
                  <a:srgbClr val="E9A34D"/>
                </a:solidFill>
                <a:latin typeface="Noto Serif Display Black"/>
              </a:rPr>
              <a:t>illage dans le monde</a:t>
            </a:r>
          </a:p>
        </p:txBody>
      </p:sp>
      <p:sp>
        <p:nvSpPr>
          <p:cNvPr name="AutoShape 12" id="12"/>
          <p:cNvSpPr/>
          <p:nvPr/>
        </p:nvSpPr>
        <p:spPr>
          <a:xfrm rot="0">
            <a:off x="12064895" y="6609693"/>
            <a:ext cx="4143064" cy="2756557"/>
          </a:xfrm>
          <a:prstGeom prst="rect">
            <a:avLst/>
          </a:prstGeom>
          <a:solidFill>
            <a:srgbClr val="FF914D">
              <a:alpha val="29804"/>
            </a:srgbClr>
          </a:solidFill>
        </p:spPr>
      </p:sp>
      <p:sp>
        <p:nvSpPr>
          <p:cNvPr name="TextBox 13" id="13"/>
          <p:cNvSpPr txBox="true"/>
          <p:nvPr/>
        </p:nvSpPr>
        <p:spPr>
          <a:xfrm rot="0">
            <a:off x="12554743" y="6355912"/>
            <a:ext cx="3898102" cy="416687"/>
          </a:xfrm>
          <a:prstGeom prst="rect">
            <a:avLst/>
          </a:prstGeom>
        </p:spPr>
        <p:txBody>
          <a:bodyPr anchor="t" rtlCol="false" tIns="0" lIns="0" bIns="0" rIns="0">
            <a:spAutoFit/>
          </a:bodyPr>
          <a:lstStyle/>
          <a:p>
            <a:pPr algn="l">
              <a:lnSpc>
                <a:spcPts val="3304"/>
              </a:lnSpc>
            </a:pPr>
          </a:p>
        </p:txBody>
      </p:sp>
      <p:sp>
        <p:nvSpPr>
          <p:cNvPr name="TextBox 14" id="14"/>
          <p:cNvSpPr txBox="true"/>
          <p:nvPr/>
        </p:nvSpPr>
        <p:spPr>
          <a:xfrm rot="0">
            <a:off x="12554743" y="7304653"/>
            <a:ext cx="3898102" cy="1044575"/>
          </a:xfrm>
          <a:prstGeom prst="rect">
            <a:avLst/>
          </a:prstGeom>
        </p:spPr>
        <p:txBody>
          <a:bodyPr anchor="t" rtlCol="false" tIns="0" lIns="0" bIns="0" rIns="0">
            <a:spAutoFit/>
          </a:bodyPr>
          <a:lstStyle/>
          <a:p>
            <a:pPr algn="l" marL="431800" indent="-215900" lvl="1">
              <a:lnSpc>
                <a:spcPts val="2800"/>
              </a:lnSpc>
              <a:buFont typeface="Arial"/>
              <a:buChar char="•"/>
            </a:pPr>
            <a:r>
              <a:rPr lang="en-US" sz="2000">
                <a:solidFill>
                  <a:srgbClr val="004AAD"/>
                </a:solidFill>
                <a:latin typeface="Montserrat Light"/>
              </a:rPr>
              <a:t>Plus de 700 millions personnes sont faim/malnourits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9A34D"/>
        </a:solidFill>
      </p:bgPr>
    </p:bg>
    <p:spTree>
      <p:nvGrpSpPr>
        <p:cNvPr id="1" name=""/>
        <p:cNvGrpSpPr/>
        <p:nvPr/>
      </p:nvGrpSpPr>
      <p:grpSpPr>
        <a:xfrm>
          <a:off x="0" y="0"/>
          <a:ext cx="0" cy="0"/>
          <a:chOff x="0" y="0"/>
          <a:chExt cx="0" cy="0"/>
        </a:xfrm>
      </p:grpSpPr>
      <p:grpSp>
        <p:nvGrpSpPr>
          <p:cNvPr name="Group 2" id="2"/>
          <p:cNvGrpSpPr/>
          <p:nvPr/>
        </p:nvGrpSpPr>
        <p:grpSpPr>
          <a:xfrm rot="0">
            <a:off x="-431800" y="9366250"/>
            <a:ext cx="19253200" cy="1289050"/>
            <a:chOff x="0" y="0"/>
            <a:chExt cx="25670933" cy="1718733"/>
          </a:xfrm>
        </p:grpSpPr>
        <p:sp>
          <p:nvSpPr>
            <p:cNvPr name="AutoShape 3" id="3"/>
            <p:cNvSpPr/>
            <p:nvPr/>
          </p:nvSpPr>
          <p:spPr>
            <a:xfrm rot="0">
              <a:off x="0" y="0"/>
              <a:ext cx="25670933" cy="1718733"/>
            </a:xfrm>
            <a:prstGeom prst="rect">
              <a:avLst/>
            </a:prstGeom>
            <a:solidFill>
              <a:srgbClr val="55692D"/>
            </a:solidFill>
          </p:spPr>
        </p:sp>
        <p:sp>
          <p:nvSpPr>
            <p:cNvPr name="TextBox 4" id="4"/>
            <p:cNvSpPr txBox="true"/>
            <p:nvPr/>
          </p:nvSpPr>
          <p:spPr>
            <a:xfrm rot="0">
              <a:off x="1151467" y="446063"/>
              <a:ext cx="23299202" cy="311362"/>
            </a:xfrm>
            <a:prstGeom prst="rect">
              <a:avLst/>
            </a:prstGeom>
          </p:spPr>
          <p:txBody>
            <a:bodyPr anchor="t" rtlCol="false" tIns="0" lIns="0" bIns="0" rIns="0">
              <a:spAutoFit/>
            </a:bodyPr>
            <a:lstStyle/>
            <a:p>
              <a:pPr algn="r">
                <a:lnSpc>
                  <a:spcPts val="1959"/>
                </a:lnSpc>
              </a:pPr>
              <a:r>
                <a:rPr lang="en-US" sz="1400">
                  <a:solidFill>
                    <a:srgbClr val="E9A34D"/>
                  </a:solidFill>
                  <a:latin typeface="Montserrat Light"/>
                </a:rPr>
                <a:t>Partie SHS</a:t>
              </a:r>
            </a:p>
          </p:txBody>
        </p:sp>
      </p:grpSp>
      <p:sp>
        <p:nvSpPr>
          <p:cNvPr name="TextBox 5" id="5"/>
          <p:cNvSpPr txBox="true"/>
          <p:nvPr/>
        </p:nvSpPr>
        <p:spPr>
          <a:xfrm rot="0">
            <a:off x="1028700" y="1085850"/>
            <a:ext cx="7866453" cy="791731"/>
          </a:xfrm>
          <a:prstGeom prst="rect">
            <a:avLst/>
          </a:prstGeom>
        </p:spPr>
        <p:txBody>
          <a:bodyPr anchor="t" rtlCol="false" tIns="0" lIns="0" bIns="0" rIns="0">
            <a:spAutoFit/>
          </a:bodyPr>
          <a:lstStyle/>
          <a:p>
            <a:pPr algn="l">
              <a:lnSpc>
                <a:spcPts val="6197"/>
              </a:lnSpc>
            </a:pPr>
            <a:r>
              <a:rPr lang="en-US" sz="5583">
                <a:solidFill>
                  <a:srgbClr val="55692D"/>
                </a:solidFill>
                <a:latin typeface="Sedgwick Ave Bold"/>
              </a:rPr>
              <a:t>Contextualiser</a:t>
            </a:r>
          </a:p>
        </p:txBody>
      </p:sp>
      <p:sp>
        <p:nvSpPr>
          <p:cNvPr name="TextBox 6" id="6"/>
          <p:cNvSpPr txBox="true"/>
          <p:nvPr/>
        </p:nvSpPr>
        <p:spPr>
          <a:xfrm rot="0">
            <a:off x="1480979" y="5917015"/>
            <a:ext cx="3898102" cy="2192655"/>
          </a:xfrm>
          <a:prstGeom prst="rect">
            <a:avLst/>
          </a:prstGeom>
        </p:spPr>
        <p:txBody>
          <a:bodyPr anchor="t" rtlCol="false" tIns="0" lIns="0" bIns="0" rIns="0">
            <a:spAutoFit/>
          </a:bodyPr>
          <a:lstStyle/>
          <a:p>
            <a:pPr algn="l">
              <a:lnSpc>
                <a:spcPts val="2520"/>
              </a:lnSpc>
            </a:pPr>
            <a:r>
              <a:rPr lang="en-US" sz="1800">
                <a:solidFill>
                  <a:srgbClr val="FFFFFF"/>
                </a:solidFill>
                <a:latin typeface="Montserrat Light"/>
              </a:rPr>
              <a:t>Vu l</a:t>
            </a:r>
            <a:r>
              <a:rPr lang="en-US" sz="1800">
                <a:solidFill>
                  <a:srgbClr val="FFFFFF"/>
                </a:solidFill>
                <a:latin typeface="Montserrat Light"/>
              </a:rPr>
              <a:t>e salaire bas (3300 euros annuel) d’un grand majorité des vietnamiens, notre dispositif va servir le plus les agriculteurs et les consommateurs individuels qui ont besoin une solution bon marché et simple à utiliser. </a:t>
            </a:r>
          </a:p>
        </p:txBody>
      </p:sp>
      <p:sp>
        <p:nvSpPr>
          <p:cNvPr name="TextBox 7" id="7"/>
          <p:cNvSpPr txBox="true"/>
          <p:nvPr/>
        </p:nvSpPr>
        <p:spPr>
          <a:xfrm rot="0">
            <a:off x="6946102" y="5917015"/>
            <a:ext cx="3898102" cy="1878330"/>
          </a:xfrm>
          <a:prstGeom prst="rect">
            <a:avLst/>
          </a:prstGeom>
        </p:spPr>
        <p:txBody>
          <a:bodyPr anchor="t" rtlCol="false" tIns="0" lIns="0" bIns="0" rIns="0">
            <a:spAutoFit/>
          </a:bodyPr>
          <a:lstStyle/>
          <a:p>
            <a:pPr algn="l">
              <a:lnSpc>
                <a:spcPts val="2520"/>
              </a:lnSpc>
            </a:pPr>
            <a:r>
              <a:rPr lang="en-US" sz="1800">
                <a:solidFill>
                  <a:srgbClr val="FFFFFF"/>
                </a:solidFill>
                <a:latin typeface="Montserrat Light"/>
              </a:rPr>
              <a:t>Pour les agriculteurs, c’est une solution pour mieux augmenter le taux des produits utilisables (maintenant environ 15% de la récolte est gaspillé)</a:t>
            </a:r>
          </a:p>
          <a:p>
            <a:pPr algn="l">
              <a:lnSpc>
                <a:spcPts val="2520"/>
              </a:lnSpc>
            </a:pPr>
          </a:p>
        </p:txBody>
      </p:sp>
      <p:sp>
        <p:nvSpPr>
          <p:cNvPr name="TextBox 8" id="8"/>
          <p:cNvSpPr txBox="true"/>
          <p:nvPr/>
        </p:nvSpPr>
        <p:spPr>
          <a:xfrm rot="0">
            <a:off x="12255776" y="5917015"/>
            <a:ext cx="3898102" cy="1249680"/>
          </a:xfrm>
          <a:prstGeom prst="rect">
            <a:avLst/>
          </a:prstGeom>
        </p:spPr>
        <p:txBody>
          <a:bodyPr anchor="t" rtlCol="false" tIns="0" lIns="0" bIns="0" rIns="0">
            <a:spAutoFit/>
          </a:bodyPr>
          <a:lstStyle/>
          <a:p>
            <a:pPr algn="l">
              <a:lnSpc>
                <a:spcPts val="2520"/>
              </a:lnSpc>
            </a:pPr>
            <a:r>
              <a:rPr lang="en-US" sz="1800">
                <a:solidFill>
                  <a:srgbClr val="FFFFFF"/>
                </a:solidFill>
                <a:latin typeface="Montserrat Light"/>
              </a:rPr>
              <a:t>Pour les consommateurs, c’est une outils pour réduire le gaspillage quotidien et mieux économiser son budget.</a:t>
            </a:r>
          </a:p>
        </p:txBody>
      </p:sp>
      <p:grpSp>
        <p:nvGrpSpPr>
          <p:cNvPr name="Group 9" id="9"/>
          <p:cNvGrpSpPr>
            <a:grpSpLocks noChangeAspect="true"/>
          </p:cNvGrpSpPr>
          <p:nvPr/>
        </p:nvGrpSpPr>
        <p:grpSpPr>
          <a:xfrm rot="0">
            <a:off x="2016125" y="3526483"/>
            <a:ext cx="2203450" cy="2203450"/>
            <a:chOff x="-2540" y="-2540"/>
            <a:chExt cx="6355080" cy="6355080"/>
          </a:xfrm>
        </p:grpSpPr>
        <p:sp>
          <p:nvSpPr>
            <p:cNvPr name="Freeform 10" id="10"/>
            <p:cNvSpPr/>
            <p:nvPr/>
          </p:nvSpPr>
          <p:spPr>
            <a:xfrm>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E9A34D"/>
            </a:solidFill>
          </p:spPr>
        </p:sp>
      </p:grpSp>
      <p:grpSp>
        <p:nvGrpSpPr>
          <p:cNvPr name="Group 11" id="11"/>
          <p:cNvGrpSpPr>
            <a:grpSpLocks noChangeAspect="true"/>
          </p:cNvGrpSpPr>
          <p:nvPr/>
        </p:nvGrpSpPr>
        <p:grpSpPr>
          <a:xfrm rot="0">
            <a:off x="5029200" y="3526483"/>
            <a:ext cx="2203450" cy="2203450"/>
            <a:chOff x="-2540" y="-2540"/>
            <a:chExt cx="6355080" cy="6355080"/>
          </a:xfrm>
        </p:grpSpPr>
        <p:sp>
          <p:nvSpPr>
            <p:cNvPr name="Freeform 12" id="12"/>
            <p:cNvSpPr/>
            <p:nvPr/>
          </p:nvSpPr>
          <p:spPr>
            <a:xfrm>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E9A34D"/>
            </a:solidFill>
          </p:spPr>
        </p:sp>
      </p:grpSp>
      <p:grpSp>
        <p:nvGrpSpPr>
          <p:cNvPr name="Group 13" id="13"/>
          <p:cNvGrpSpPr>
            <a:grpSpLocks noChangeAspect="true"/>
          </p:cNvGrpSpPr>
          <p:nvPr/>
        </p:nvGrpSpPr>
        <p:grpSpPr>
          <a:xfrm rot="0">
            <a:off x="8042275" y="3526483"/>
            <a:ext cx="2203450" cy="2203450"/>
            <a:chOff x="-2540" y="-2540"/>
            <a:chExt cx="6355080" cy="6355080"/>
          </a:xfrm>
        </p:grpSpPr>
        <p:sp>
          <p:nvSpPr>
            <p:cNvPr name="Freeform 14" id="14"/>
            <p:cNvSpPr/>
            <p:nvPr/>
          </p:nvSpPr>
          <p:spPr>
            <a:xfrm>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E9A34D"/>
            </a:solidFill>
          </p:spPr>
        </p:sp>
      </p:grpSp>
      <p:pic>
        <p:nvPicPr>
          <p:cNvPr name="Picture 15" id="1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419868" y="3930226"/>
            <a:ext cx="1395964" cy="1395964"/>
          </a:xfrm>
          <a:prstGeom prst="rect">
            <a:avLst/>
          </a:prstGeom>
        </p:spPr>
      </p:pic>
      <p:pic>
        <p:nvPicPr>
          <p:cNvPr name="Picture 16" id="1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845928" y="4042725"/>
            <a:ext cx="1348872" cy="1348872"/>
          </a:xfrm>
          <a:prstGeom prst="rect">
            <a:avLst/>
          </a:prstGeom>
        </p:spPr>
      </p:pic>
      <p:pic>
        <p:nvPicPr>
          <p:cNvPr name="Picture 17" id="1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734351" y="3930226"/>
            <a:ext cx="1573869" cy="1573869"/>
          </a:xfrm>
          <a:prstGeom prst="rect">
            <a:avLst/>
          </a:prstGeom>
        </p:spPr>
      </p:pic>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C9E265"/>
        </a:solidFill>
      </p:bgPr>
    </p:bg>
    <p:spTree>
      <p:nvGrpSpPr>
        <p:cNvPr id="1" name=""/>
        <p:cNvGrpSpPr/>
        <p:nvPr/>
      </p:nvGrpSpPr>
      <p:grpSpPr>
        <a:xfrm>
          <a:off x="0" y="0"/>
          <a:ext cx="0" cy="0"/>
          <a:chOff x="0" y="0"/>
          <a:chExt cx="0" cy="0"/>
        </a:xfrm>
      </p:grpSpPr>
      <p:grpSp>
        <p:nvGrpSpPr>
          <p:cNvPr name="Group 2" id="2"/>
          <p:cNvGrpSpPr/>
          <p:nvPr/>
        </p:nvGrpSpPr>
        <p:grpSpPr>
          <a:xfrm rot="0">
            <a:off x="-431800" y="9366250"/>
            <a:ext cx="19253200" cy="1289050"/>
            <a:chOff x="0" y="0"/>
            <a:chExt cx="25670933" cy="1718733"/>
          </a:xfrm>
        </p:grpSpPr>
        <p:sp>
          <p:nvSpPr>
            <p:cNvPr name="AutoShape 3" id="3"/>
            <p:cNvSpPr/>
            <p:nvPr/>
          </p:nvSpPr>
          <p:spPr>
            <a:xfrm rot="0">
              <a:off x="0" y="0"/>
              <a:ext cx="25670933" cy="1718733"/>
            </a:xfrm>
            <a:prstGeom prst="rect">
              <a:avLst/>
            </a:prstGeom>
            <a:solidFill>
              <a:srgbClr val="55692D"/>
            </a:solidFill>
          </p:spPr>
        </p:sp>
        <p:sp>
          <p:nvSpPr>
            <p:cNvPr name="TextBox 4" id="4"/>
            <p:cNvSpPr txBox="true"/>
            <p:nvPr/>
          </p:nvSpPr>
          <p:spPr>
            <a:xfrm rot="0">
              <a:off x="1151467" y="446063"/>
              <a:ext cx="23299202" cy="311362"/>
            </a:xfrm>
            <a:prstGeom prst="rect">
              <a:avLst/>
            </a:prstGeom>
          </p:spPr>
          <p:txBody>
            <a:bodyPr anchor="t" rtlCol="false" tIns="0" lIns="0" bIns="0" rIns="0">
              <a:spAutoFit/>
            </a:bodyPr>
            <a:lstStyle/>
            <a:p>
              <a:pPr algn="r">
                <a:lnSpc>
                  <a:spcPts val="1959"/>
                </a:lnSpc>
              </a:pPr>
              <a:r>
                <a:rPr lang="en-US" sz="1400">
                  <a:solidFill>
                    <a:srgbClr val="E9A34D"/>
                  </a:solidFill>
                  <a:latin typeface="Montserrat Light"/>
                </a:rPr>
                <a:t>Westmire Hills Farmers' Market |2020</a:t>
              </a:r>
            </a:p>
          </p:txBody>
        </p:sp>
      </p:grpSp>
      <p:grpSp>
        <p:nvGrpSpPr>
          <p:cNvPr name="Group 5" id="5"/>
          <p:cNvGrpSpPr>
            <a:grpSpLocks noChangeAspect="true"/>
          </p:cNvGrpSpPr>
          <p:nvPr/>
        </p:nvGrpSpPr>
        <p:grpSpPr>
          <a:xfrm rot="0">
            <a:off x="1941904" y="3295315"/>
            <a:ext cx="2203450" cy="2203450"/>
            <a:chOff x="-2540" y="-2540"/>
            <a:chExt cx="6355080" cy="6355080"/>
          </a:xfrm>
        </p:grpSpPr>
        <p:sp>
          <p:nvSpPr>
            <p:cNvPr name="Freeform 6" id="6"/>
            <p:cNvSpPr/>
            <p:nvPr/>
          </p:nvSpPr>
          <p:spPr>
            <a:xfrm>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E9A34D"/>
            </a:solidFill>
          </p:spPr>
        </p:sp>
      </p:grpSp>
      <p:grpSp>
        <p:nvGrpSpPr>
          <p:cNvPr name="Group 7" id="7"/>
          <p:cNvGrpSpPr>
            <a:grpSpLocks noChangeAspect="true"/>
          </p:cNvGrpSpPr>
          <p:nvPr/>
        </p:nvGrpSpPr>
        <p:grpSpPr>
          <a:xfrm rot="0">
            <a:off x="6297446" y="3295315"/>
            <a:ext cx="2203450" cy="2203450"/>
            <a:chOff x="-2540" y="-2540"/>
            <a:chExt cx="6355080" cy="6355080"/>
          </a:xfrm>
        </p:grpSpPr>
        <p:sp>
          <p:nvSpPr>
            <p:cNvPr name="Freeform 8" id="8"/>
            <p:cNvSpPr/>
            <p:nvPr/>
          </p:nvSpPr>
          <p:spPr>
            <a:xfrm>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E9A34D"/>
            </a:solidFill>
          </p:spPr>
        </p:sp>
      </p:gr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345647" y="3699058"/>
            <a:ext cx="1395964" cy="1395964"/>
          </a:xfrm>
          <a:prstGeom prst="rect">
            <a:avLst/>
          </a:prstGeom>
        </p:spPr>
      </p:pic>
      <p:grpSp>
        <p:nvGrpSpPr>
          <p:cNvPr name="Group 10" id="10"/>
          <p:cNvGrpSpPr>
            <a:grpSpLocks noChangeAspect="true"/>
          </p:cNvGrpSpPr>
          <p:nvPr/>
        </p:nvGrpSpPr>
        <p:grpSpPr>
          <a:xfrm rot="0">
            <a:off x="14096505" y="3295315"/>
            <a:ext cx="2203450" cy="2203450"/>
            <a:chOff x="-2540" y="-2540"/>
            <a:chExt cx="6355080" cy="6355080"/>
          </a:xfrm>
        </p:grpSpPr>
        <p:sp>
          <p:nvSpPr>
            <p:cNvPr name="Freeform 11" id="11"/>
            <p:cNvSpPr/>
            <p:nvPr/>
          </p:nvSpPr>
          <p:spPr>
            <a:xfrm>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E9A34D"/>
            </a:solidFill>
          </p:spPr>
        </p:sp>
      </p:grpSp>
      <p:pic>
        <p:nvPicPr>
          <p:cNvPr name="Picture 12" id="12"/>
          <p:cNvPicPr>
            <a:picLocks noChangeAspect="true"/>
          </p:cNvPicPr>
          <p:nvPr/>
        </p:nvPicPr>
        <p:blipFill>
          <a:blip r:embed="rId4"/>
          <a:srcRect l="0" t="0" r="0" b="0"/>
          <a:stretch>
            <a:fillRect/>
          </a:stretch>
        </p:blipFill>
        <p:spPr>
          <a:xfrm flipH="false" flipV="false" rot="0">
            <a:off x="5549392" y="2555754"/>
            <a:ext cx="3594608" cy="2755866"/>
          </a:xfrm>
          <a:prstGeom prst="rect">
            <a:avLst/>
          </a:prstGeom>
        </p:spPr>
      </p:pic>
      <p:pic>
        <p:nvPicPr>
          <p:cNvPr name="Picture 13" id="13"/>
          <p:cNvPicPr>
            <a:picLocks noChangeAspect="true"/>
          </p:cNvPicPr>
          <p:nvPr/>
        </p:nvPicPr>
        <p:blipFill>
          <a:blip r:embed="rId5"/>
          <a:srcRect l="0" t="0" r="0" b="0"/>
          <a:stretch>
            <a:fillRect/>
          </a:stretch>
        </p:blipFill>
        <p:spPr>
          <a:xfrm flipH="false" flipV="false" rot="0">
            <a:off x="14464966" y="3652040"/>
            <a:ext cx="1466528" cy="1466528"/>
          </a:xfrm>
          <a:prstGeom prst="rect">
            <a:avLst/>
          </a:prstGeom>
        </p:spPr>
      </p:pic>
      <p:grpSp>
        <p:nvGrpSpPr>
          <p:cNvPr name="Group 14" id="14"/>
          <p:cNvGrpSpPr>
            <a:grpSpLocks noChangeAspect="true"/>
          </p:cNvGrpSpPr>
          <p:nvPr/>
        </p:nvGrpSpPr>
        <p:grpSpPr>
          <a:xfrm rot="0">
            <a:off x="10027123" y="3295315"/>
            <a:ext cx="2203450" cy="2203450"/>
            <a:chOff x="-2540" y="-2540"/>
            <a:chExt cx="6355080" cy="6355080"/>
          </a:xfrm>
        </p:grpSpPr>
        <p:sp>
          <p:nvSpPr>
            <p:cNvPr name="Freeform 15" id="15"/>
            <p:cNvSpPr/>
            <p:nvPr/>
          </p:nvSpPr>
          <p:spPr>
            <a:xfrm>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E9A34D"/>
            </a:solidFill>
          </p:spPr>
        </p:sp>
      </p:grpSp>
      <p:pic>
        <p:nvPicPr>
          <p:cNvPr name="Picture 16" id="16"/>
          <p:cNvPicPr>
            <a:picLocks noChangeAspect="true"/>
          </p:cNvPicPr>
          <p:nvPr/>
        </p:nvPicPr>
        <p:blipFill>
          <a:blip r:embed="rId6"/>
          <a:srcRect l="0" t="0" r="0" b="0"/>
          <a:stretch>
            <a:fillRect/>
          </a:stretch>
        </p:blipFill>
        <p:spPr>
          <a:xfrm flipH="false" flipV="false" rot="0">
            <a:off x="10318594" y="3773930"/>
            <a:ext cx="1620508" cy="1620508"/>
          </a:xfrm>
          <a:prstGeom prst="rect">
            <a:avLst/>
          </a:prstGeom>
        </p:spPr>
      </p:pic>
      <p:grpSp>
        <p:nvGrpSpPr>
          <p:cNvPr name="Group 17" id="17"/>
          <p:cNvGrpSpPr/>
          <p:nvPr/>
        </p:nvGrpSpPr>
        <p:grpSpPr>
          <a:xfrm rot="0">
            <a:off x="1066396" y="1028700"/>
            <a:ext cx="16256808" cy="1830553"/>
            <a:chOff x="0" y="0"/>
            <a:chExt cx="21675744" cy="2440738"/>
          </a:xfrm>
        </p:grpSpPr>
        <p:sp>
          <p:nvSpPr>
            <p:cNvPr name="TextBox 18" id="18"/>
            <p:cNvSpPr txBox="true"/>
            <p:nvPr/>
          </p:nvSpPr>
          <p:spPr>
            <a:xfrm rot="0">
              <a:off x="0" y="171450"/>
              <a:ext cx="21675744" cy="1448223"/>
            </a:xfrm>
            <a:prstGeom prst="rect">
              <a:avLst/>
            </a:prstGeom>
          </p:spPr>
          <p:txBody>
            <a:bodyPr anchor="t" rtlCol="false" tIns="0" lIns="0" bIns="0" rIns="0">
              <a:spAutoFit/>
            </a:bodyPr>
            <a:lstStyle/>
            <a:p>
              <a:pPr algn="l">
                <a:lnSpc>
                  <a:spcPts val="7759"/>
                </a:lnSpc>
              </a:pPr>
              <a:r>
                <a:rPr lang="en-US" sz="7999">
                  <a:solidFill>
                    <a:srgbClr val="E9A34D"/>
                  </a:solidFill>
                  <a:latin typeface="League Gothic"/>
                </a:rPr>
                <a:t>LES CONSÉQUENCES</a:t>
              </a:r>
            </a:p>
          </p:txBody>
        </p:sp>
        <p:sp>
          <p:nvSpPr>
            <p:cNvPr name="TextBox 19" id="19"/>
            <p:cNvSpPr txBox="true"/>
            <p:nvPr/>
          </p:nvSpPr>
          <p:spPr>
            <a:xfrm rot="0">
              <a:off x="0" y="1717346"/>
              <a:ext cx="21647837" cy="723392"/>
            </a:xfrm>
            <a:prstGeom prst="rect">
              <a:avLst/>
            </a:prstGeom>
          </p:spPr>
          <p:txBody>
            <a:bodyPr anchor="t" rtlCol="false" tIns="0" lIns="0" bIns="0" rIns="0">
              <a:spAutoFit/>
            </a:bodyPr>
            <a:lstStyle/>
            <a:p>
              <a:pPr algn="l">
                <a:lnSpc>
                  <a:spcPts val="4248"/>
                </a:lnSpc>
              </a:pPr>
            </a:p>
          </p:txBody>
        </p:sp>
      </p:grpSp>
      <p:grpSp>
        <p:nvGrpSpPr>
          <p:cNvPr name="Group 20" id="20"/>
          <p:cNvGrpSpPr/>
          <p:nvPr/>
        </p:nvGrpSpPr>
        <p:grpSpPr>
          <a:xfrm rot="0">
            <a:off x="812651" y="5609776"/>
            <a:ext cx="4461956" cy="2667127"/>
            <a:chOff x="0" y="0"/>
            <a:chExt cx="5949274" cy="3556169"/>
          </a:xfrm>
        </p:grpSpPr>
        <p:sp>
          <p:nvSpPr>
            <p:cNvPr name="TextBox 21" id="21"/>
            <p:cNvSpPr txBox="true"/>
            <p:nvPr/>
          </p:nvSpPr>
          <p:spPr>
            <a:xfrm rot="0">
              <a:off x="0" y="9525"/>
              <a:ext cx="5949274" cy="558758"/>
            </a:xfrm>
            <a:prstGeom prst="rect">
              <a:avLst/>
            </a:prstGeom>
          </p:spPr>
          <p:txBody>
            <a:bodyPr anchor="t" rtlCol="false" tIns="0" lIns="0" bIns="0" rIns="0">
              <a:spAutoFit/>
            </a:bodyPr>
            <a:lstStyle/>
            <a:p>
              <a:pPr algn="ctr">
                <a:lnSpc>
                  <a:spcPts val="3304"/>
                </a:lnSpc>
              </a:pPr>
              <a:r>
                <a:rPr lang="en-US" sz="2800">
                  <a:solidFill>
                    <a:srgbClr val="E9A34D"/>
                  </a:solidFill>
                  <a:latin typeface="Montserrat Light"/>
                </a:rPr>
                <a:t>ENVIRONNEMENTALES</a:t>
              </a:r>
            </a:p>
          </p:txBody>
        </p:sp>
        <p:sp>
          <p:nvSpPr>
            <p:cNvPr name="TextBox 22" id="22"/>
            <p:cNvSpPr txBox="true"/>
            <p:nvPr/>
          </p:nvSpPr>
          <p:spPr>
            <a:xfrm rot="0">
              <a:off x="0" y="645329"/>
              <a:ext cx="5949274" cy="2910840"/>
            </a:xfrm>
            <a:prstGeom prst="rect">
              <a:avLst/>
            </a:prstGeom>
          </p:spPr>
          <p:txBody>
            <a:bodyPr anchor="t" rtlCol="false" tIns="0" lIns="0" bIns="0" rIns="0">
              <a:spAutoFit/>
            </a:bodyPr>
            <a:lstStyle/>
            <a:p>
              <a:pPr marL="388620" indent="-194310" lvl="1">
                <a:lnSpc>
                  <a:spcPts val="2520"/>
                </a:lnSpc>
                <a:buFont typeface="Arial"/>
                <a:buChar char="•"/>
              </a:pPr>
              <a:r>
                <a:rPr lang="en-US" sz="1800">
                  <a:solidFill>
                    <a:srgbClr val="E9A34D"/>
                  </a:solidFill>
                  <a:latin typeface="Montserrat Light"/>
                </a:rPr>
                <a:t>Limiter une grande source de pollution: environ 6% de GES et 100 litres d’eau/jour/personne causé par gaspillage alimentaire</a:t>
              </a:r>
            </a:p>
            <a:p>
              <a:pPr marL="388620" indent="-194310" lvl="1">
                <a:lnSpc>
                  <a:spcPts val="2520"/>
                </a:lnSpc>
                <a:buFont typeface="Arial"/>
                <a:buChar char="•"/>
              </a:pPr>
              <a:r>
                <a:rPr lang="en-US" sz="1800">
                  <a:solidFill>
                    <a:srgbClr val="E9A34D"/>
                  </a:solidFill>
                  <a:latin typeface="Montserrat Light"/>
                </a:rPr>
                <a:t>Si on utilise des sources d’énergie pollué, cette effet peut être nié</a:t>
              </a:r>
            </a:p>
            <a:p>
              <a:pPr>
                <a:lnSpc>
                  <a:spcPts val="2520"/>
                </a:lnSpc>
              </a:pPr>
            </a:p>
          </p:txBody>
        </p:sp>
      </p:grpSp>
      <p:grpSp>
        <p:nvGrpSpPr>
          <p:cNvPr name="Group 23" id="23"/>
          <p:cNvGrpSpPr/>
          <p:nvPr/>
        </p:nvGrpSpPr>
        <p:grpSpPr>
          <a:xfrm rot="0">
            <a:off x="6088706" y="5609776"/>
            <a:ext cx="2620931" cy="1409827"/>
            <a:chOff x="0" y="0"/>
            <a:chExt cx="3494575" cy="1879769"/>
          </a:xfrm>
        </p:grpSpPr>
        <p:sp>
          <p:nvSpPr>
            <p:cNvPr name="TextBox 24" id="24"/>
            <p:cNvSpPr txBox="true"/>
            <p:nvPr/>
          </p:nvSpPr>
          <p:spPr>
            <a:xfrm rot="0">
              <a:off x="0" y="9525"/>
              <a:ext cx="3494575" cy="558758"/>
            </a:xfrm>
            <a:prstGeom prst="rect">
              <a:avLst/>
            </a:prstGeom>
          </p:spPr>
          <p:txBody>
            <a:bodyPr anchor="t" rtlCol="false" tIns="0" lIns="0" bIns="0" rIns="0">
              <a:spAutoFit/>
            </a:bodyPr>
            <a:lstStyle/>
            <a:p>
              <a:pPr algn="ctr">
                <a:lnSpc>
                  <a:spcPts val="3304"/>
                </a:lnSpc>
              </a:pPr>
              <a:r>
                <a:rPr lang="en-US" sz="2800">
                  <a:solidFill>
                    <a:srgbClr val="E9A34D"/>
                  </a:solidFill>
                  <a:latin typeface="Montserrat Light"/>
                </a:rPr>
                <a:t>SOCIALES</a:t>
              </a:r>
            </a:p>
          </p:txBody>
        </p:sp>
        <p:sp>
          <p:nvSpPr>
            <p:cNvPr name="TextBox 25" id="25"/>
            <p:cNvSpPr txBox="true"/>
            <p:nvPr/>
          </p:nvSpPr>
          <p:spPr>
            <a:xfrm rot="0">
              <a:off x="0" y="645329"/>
              <a:ext cx="3494575" cy="1234440"/>
            </a:xfrm>
            <a:prstGeom prst="rect">
              <a:avLst/>
            </a:prstGeom>
          </p:spPr>
          <p:txBody>
            <a:bodyPr anchor="t" rtlCol="false" tIns="0" lIns="0" bIns="0" rIns="0">
              <a:spAutoFit/>
            </a:bodyPr>
            <a:lstStyle/>
            <a:p>
              <a:pPr marL="388620" indent="-194310" lvl="1">
                <a:lnSpc>
                  <a:spcPts val="2520"/>
                </a:lnSpc>
                <a:buFont typeface="Arial"/>
                <a:buChar char="•"/>
              </a:pPr>
              <a:r>
                <a:rPr lang="en-US" sz="1800">
                  <a:solidFill>
                    <a:srgbClr val="E9A34D"/>
                  </a:solidFill>
                  <a:latin typeface="Montserrat Light"/>
                </a:rPr>
                <a:t>Encourager une nourriture modéré</a:t>
              </a:r>
            </a:p>
            <a:p>
              <a:pPr>
                <a:lnSpc>
                  <a:spcPts val="2520"/>
                </a:lnSpc>
              </a:pPr>
            </a:p>
          </p:txBody>
        </p:sp>
      </p:grpSp>
      <p:grpSp>
        <p:nvGrpSpPr>
          <p:cNvPr name="Group 26" id="26"/>
          <p:cNvGrpSpPr/>
          <p:nvPr/>
        </p:nvGrpSpPr>
        <p:grpSpPr>
          <a:xfrm rot="0">
            <a:off x="13858076" y="5609776"/>
            <a:ext cx="3229542" cy="2038477"/>
            <a:chOff x="0" y="0"/>
            <a:chExt cx="4306055" cy="2717969"/>
          </a:xfrm>
        </p:grpSpPr>
        <p:sp>
          <p:nvSpPr>
            <p:cNvPr name="TextBox 27" id="27"/>
            <p:cNvSpPr txBox="true"/>
            <p:nvPr/>
          </p:nvSpPr>
          <p:spPr>
            <a:xfrm rot="0">
              <a:off x="0" y="9525"/>
              <a:ext cx="4306055" cy="558758"/>
            </a:xfrm>
            <a:prstGeom prst="rect">
              <a:avLst/>
            </a:prstGeom>
          </p:spPr>
          <p:txBody>
            <a:bodyPr anchor="t" rtlCol="false" tIns="0" lIns="0" bIns="0" rIns="0">
              <a:spAutoFit/>
            </a:bodyPr>
            <a:lstStyle/>
            <a:p>
              <a:pPr algn="ctr">
                <a:lnSpc>
                  <a:spcPts val="3304"/>
                </a:lnSpc>
              </a:pPr>
              <a:r>
                <a:rPr lang="en-US" sz="2800">
                  <a:solidFill>
                    <a:srgbClr val="E9A34D"/>
                  </a:solidFill>
                  <a:latin typeface="Montserrat Light"/>
                </a:rPr>
                <a:t>ÉCONOMIQUE</a:t>
              </a:r>
            </a:p>
          </p:txBody>
        </p:sp>
        <p:sp>
          <p:nvSpPr>
            <p:cNvPr name="TextBox 28" id="28"/>
            <p:cNvSpPr txBox="true"/>
            <p:nvPr/>
          </p:nvSpPr>
          <p:spPr>
            <a:xfrm rot="0">
              <a:off x="0" y="645329"/>
              <a:ext cx="4306055" cy="2072640"/>
            </a:xfrm>
            <a:prstGeom prst="rect">
              <a:avLst/>
            </a:prstGeom>
          </p:spPr>
          <p:txBody>
            <a:bodyPr anchor="t" rtlCol="false" tIns="0" lIns="0" bIns="0" rIns="0">
              <a:spAutoFit/>
            </a:bodyPr>
            <a:lstStyle/>
            <a:p>
              <a:pPr marL="388620" indent="-194310" lvl="1">
                <a:lnSpc>
                  <a:spcPts val="2520"/>
                </a:lnSpc>
                <a:buFont typeface="Arial"/>
                <a:buChar char="•"/>
              </a:pPr>
              <a:r>
                <a:rPr lang="en-US" sz="1800">
                  <a:solidFill>
                    <a:srgbClr val="E9A34D"/>
                  </a:solidFill>
                  <a:latin typeface="Montserrat Light"/>
                </a:rPr>
                <a:t>Dépenser l’argent pour l’acheter</a:t>
              </a:r>
            </a:p>
            <a:p>
              <a:pPr marL="388620" indent="-194310" lvl="1">
                <a:lnSpc>
                  <a:spcPts val="2520"/>
                </a:lnSpc>
                <a:buFont typeface="Arial"/>
                <a:buChar char="•"/>
              </a:pPr>
              <a:r>
                <a:rPr lang="en-US" sz="1800">
                  <a:solidFill>
                    <a:srgbClr val="E9A34D"/>
                  </a:solidFill>
                  <a:latin typeface="Montserrat Light"/>
                </a:rPr>
                <a:t>Économiser d’argent pour les aliments</a:t>
              </a:r>
            </a:p>
            <a:p>
              <a:pPr>
                <a:lnSpc>
                  <a:spcPts val="2520"/>
                </a:lnSpc>
              </a:pPr>
            </a:p>
          </p:txBody>
        </p:sp>
      </p:grpSp>
      <p:grpSp>
        <p:nvGrpSpPr>
          <p:cNvPr name="Group 29" id="29"/>
          <p:cNvGrpSpPr/>
          <p:nvPr/>
        </p:nvGrpSpPr>
        <p:grpSpPr>
          <a:xfrm rot="0">
            <a:off x="9788694" y="5609776"/>
            <a:ext cx="2947503" cy="2667127"/>
            <a:chOff x="0" y="0"/>
            <a:chExt cx="3930004" cy="3556169"/>
          </a:xfrm>
        </p:grpSpPr>
        <p:sp>
          <p:nvSpPr>
            <p:cNvPr name="TextBox 30" id="30"/>
            <p:cNvSpPr txBox="true"/>
            <p:nvPr/>
          </p:nvSpPr>
          <p:spPr>
            <a:xfrm rot="0">
              <a:off x="0" y="9525"/>
              <a:ext cx="3930004" cy="558758"/>
            </a:xfrm>
            <a:prstGeom prst="rect">
              <a:avLst/>
            </a:prstGeom>
          </p:spPr>
          <p:txBody>
            <a:bodyPr anchor="t" rtlCol="false" tIns="0" lIns="0" bIns="0" rIns="0">
              <a:spAutoFit/>
            </a:bodyPr>
            <a:lstStyle/>
            <a:p>
              <a:pPr algn="ctr">
                <a:lnSpc>
                  <a:spcPts val="3304"/>
                </a:lnSpc>
              </a:pPr>
              <a:r>
                <a:rPr lang="en-US" sz="2800">
                  <a:solidFill>
                    <a:srgbClr val="E9A34D"/>
                  </a:solidFill>
                  <a:latin typeface="Montserrat Light"/>
                </a:rPr>
                <a:t>SOCIALES</a:t>
              </a:r>
            </a:p>
          </p:txBody>
        </p:sp>
        <p:sp>
          <p:nvSpPr>
            <p:cNvPr name="TextBox 31" id="31"/>
            <p:cNvSpPr txBox="true"/>
            <p:nvPr/>
          </p:nvSpPr>
          <p:spPr>
            <a:xfrm rot="0">
              <a:off x="0" y="645329"/>
              <a:ext cx="3930004" cy="2910840"/>
            </a:xfrm>
            <a:prstGeom prst="rect">
              <a:avLst/>
            </a:prstGeom>
          </p:spPr>
          <p:txBody>
            <a:bodyPr anchor="t" rtlCol="false" tIns="0" lIns="0" bIns="0" rIns="0">
              <a:spAutoFit/>
            </a:bodyPr>
            <a:lstStyle/>
            <a:p>
              <a:pPr marL="388620" indent="-194310" lvl="1">
                <a:lnSpc>
                  <a:spcPts val="2520"/>
                </a:lnSpc>
                <a:buFont typeface="Arial"/>
                <a:buChar char="•"/>
              </a:pPr>
              <a:r>
                <a:rPr lang="en-US" sz="1800">
                  <a:solidFill>
                    <a:srgbClr val="E9A34D"/>
                  </a:solidFill>
                  <a:latin typeface="Montserrat Light"/>
                </a:rPr>
                <a:t>Promouvoir la préservation des aliments non consommés et leur distribution au ceux qui en a besoin.</a:t>
              </a:r>
            </a:p>
            <a:p>
              <a:pPr>
                <a:lnSpc>
                  <a:spcPts val="2520"/>
                </a:lnSpc>
              </a:pP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81036" y="191501"/>
            <a:ext cx="17915463" cy="10259807"/>
          </a:xfrm>
          <a:prstGeom prst="rect">
            <a:avLst/>
          </a:prstGeom>
          <a:solidFill>
            <a:srgbClr val="55692D"/>
          </a:solidFill>
        </p:spPr>
      </p:sp>
      <p:grpSp>
        <p:nvGrpSpPr>
          <p:cNvPr name="Group 3" id="3"/>
          <p:cNvGrpSpPr/>
          <p:nvPr/>
        </p:nvGrpSpPr>
        <p:grpSpPr>
          <a:xfrm rot="0">
            <a:off x="-533400" y="5143500"/>
            <a:ext cx="19354800" cy="5683250"/>
            <a:chOff x="0" y="0"/>
            <a:chExt cx="25806400" cy="7577667"/>
          </a:xfrm>
        </p:grpSpPr>
        <p:pic>
          <p:nvPicPr>
            <p:cNvPr name="Picture 4" id="4"/>
            <p:cNvPicPr>
              <a:picLocks noChangeAspect="true"/>
            </p:cNvPicPr>
            <p:nvPr/>
          </p:nvPicPr>
          <p:blipFill>
            <a:blip r:embed="rId2"/>
            <a:srcRect l="12766" t="0" r="12766" b="0"/>
            <a:stretch>
              <a:fillRect/>
            </a:stretch>
          </p:blipFill>
          <p:spPr>
            <a:xfrm>
              <a:off x="0" y="0"/>
              <a:ext cx="8517467" cy="7577667"/>
            </a:xfrm>
            <a:prstGeom prst="rect">
              <a:avLst/>
            </a:prstGeom>
          </p:spPr>
        </p:pic>
        <p:pic>
          <p:nvPicPr>
            <p:cNvPr name="Picture 5" id="5"/>
            <p:cNvPicPr>
              <a:picLocks noChangeAspect="true"/>
            </p:cNvPicPr>
            <p:nvPr/>
          </p:nvPicPr>
          <p:blipFill>
            <a:blip r:embed="rId3"/>
            <a:srcRect l="11993" t="0" r="11993" b="0"/>
            <a:stretch>
              <a:fillRect/>
            </a:stretch>
          </p:blipFill>
          <p:spPr>
            <a:xfrm>
              <a:off x="8644467" y="0"/>
              <a:ext cx="8517467" cy="7577667"/>
            </a:xfrm>
            <a:prstGeom prst="rect">
              <a:avLst/>
            </a:prstGeom>
          </p:spPr>
        </p:pic>
        <p:pic>
          <p:nvPicPr>
            <p:cNvPr name="Picture 6" id="6"/>
            <p:cNvPicPr>
              <a:picLocks noChangeAspect="true"/>
            </p:cNvPicPr>
            <p:nvPr/>
          </p:nvPicPr>
          <p:blipFill>
            <a:blip r:embed="rId4"/>
            <a:srcRect l="12626" t="0" r="12626" b="0"/>
            <a:stretch>
              <a:fillRect/>
            </a:stretch>
          </p:blipFill>
          <p:spPr>
            <a:xfrm>
              <a:off x="17288933" y="0"/>
              <a:ext cx="8517467" cy="7577667"/>
            </a:xfrm>
            <a:prstGeom prst="rect">
              <a:avLst/>
            </a:prstGeom>
          </p:spPr>
        </p:pic>
      </p:grpSp>
      <p:sp>
        <p:nvSpPr>
          <p:cNvPr name="TextBox 7" id="7"/>
          <p:cNvSpPr txBox="true"/>
          <p:nvPr/>
        </p:nvSpPr>
        <p:spPr>
          <a:xfrm rot="0">
            <a:off x="1028700" y="1028700"/>
            <a:ext cx="5917402" cy="1075944"/>
          </a:xfrm>
          <a:prstGeom prst="rect">
            <a:avLst/>
          </a:prstGeom>
        </p:spPr>
        <p:txBody>
          <a:bodyPr anchor="t" rtlCol="false" tIns="0" lIns="0" bIns="0" rIns="0">
            <a:spAutoFit/>
          </a:bodyPr>
          <a:lstStyle/>
          <a:p>
            <a:pPr algn="l">
              <a:lnSpc>
                <a:spcPts val="4248"/>
              </a:lnSpc>
            </a:pPr>
            <a:r>
              <a:rPr lang="en-US" sz="3600">
                <a:solidFill>
                  <a:srgbClr val="E9A34D"/>
                </a:solidFill>
                <a:latin typeface="Montserrat Classic Bold"/>
              </a:rPr>
              <a:t>MESURE ÉTHIQUE ADÉQUATES</a:t>
            </a:r>
          </a:p>
        </p:txBody>
      </p:sp>
      <p:sp>
        <p:nvSpPr>
          <p:cNvPr name="TextBox 8" id="8"/>
          <p:cNvSpPr txBox="true"/>
          <p:nvPr/>
        </p:nvSpPr>
        <p:spPr>
          <a:xfrm rot="0">
            <a:off x="8076006" y="1029902"/>
            <a:ext cx="9836259" cy="3328035"/>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E9A34D"/>
                </a:solidFill>
                <a:latin typeface="Montserrat Light"/>
              </a:rPr>
              <a:t>Stockage local d</a:t>
            </a:r>
            <a:r>
              <a:rPr lang="en-US" sz="2100">
                <a:solidFill>
                  <a:srgbClr val="E9A34D"/>
                </a:solidFill>
                <a:latin typeface="Montserrat Light"/>
              </a:rPr>
              <a:t>es données: Les données sont stockés localement chez l’utilisateur et ils ne sont pas distribués sans son accord explicite.</a:t>
            </a:r>
          </a:p>
          <a:p>
            <a:pPr algn="l" marL="453390" indent="-226695" lvl="1">
              <a:lnSpc>
                <a:spcPts val="2940"/>
              </a:lnSpc>
              <a:buFont typeface="Arial"/>
              <a:buChar char="•"/>
            </a:pPr>
            <a:r>
              <a:rPr lang="en-US" sz="2100">
                <a:solidFill>
                  <a:srgbClr val="E9A34D"/>
                </a:solidFill>
                <a:latin typeface="Montserrat Light"/>
              </a:rPr>
              <a:t>Cryptage des données: Les données seront cryptés avant leur transmission.</a:t>
            </a:r>
          </a:p>
          <a:p>
            <a:pPr algn="l" marL="453390" indent="-226695" lvl="1">
              <a:lnSpc>
                <a:spcPts val="2940"/>
              </a:lnSpc>
              <a:buFont typeface="Arial"/>
              <a:buChar char="•"/>
            </a:pPr>
            <a:r>
              <a:rPr lang="en-US" sz="2100">
                <a:solidFill>
                  <a:srgbClr val="E9A34D"/>
                </a:solidFill>
                <a:latin typeface="Montserrat Light"/>
              </a:rPr>
              <a:t>Explicabilité: Tous les fonctionnements seront décrits d’une manière claires et concises.</a:t>
            </a:r>
          </a:p>
          <a:p>
            <a:pPr algn="l" marL="453390" indent="-226695" lvl="1">
              <a:lnSpc>
                <a:spcPts val="2940"/>
              </a:lnSpc>
              <a:buFont typeface="Arial"/>
              <a:buChar char="•"/>
            </a:pPr>
            <a:r>
              <a:rPr lang="en-US" sz="2100">
                <a:solidFill>
                  <a:srgbClr val="E9A34D"/>
                </a:solidFill>
                <a:latin typeface="Montserrat Light"/>
              </a:rPr>
              <a:t>Réparabilité: Tous les éléments sont réparables à partir des éléments non propriétaires.</a:t>
            </a:r>
          </a:p>
          <a:p>
            <a:pPr algn="l">
              <a:lnSpc>
                <a:spcPts val="2940"/>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55692D"/>
        </a:solidFill>
      </p:bgPr>
    </p:bg>
    <p:spTree>
      <p:nvGrpSpPr>
        <p:cNvPr id="1" name=""/>
        <p:cNvGrpSpPr/>
        <p:nvPr/>
      </p:nvGrpSpPr>
      <p:grpSpPr>
        <a:xfrm>
          <a:off x="0" y="0"/>
          <a:ext cx="0" cy="0"/>
          <a:chOff x="0" y="0"/>
          <a:chExt cx="0" cy="0"/>
        </a:xfrm>
      </p:grpSpPr>
      <p:grpSp>
        <p:nvGrpSpPr>
          <p:cNvPr name="Group 2" id="2"/>
          <p:cNvGrpSpPr/>
          <p:nvPr/>
        </p:nvGrpSpPr>
        <p:grpSpPr>
          <a:xfrm rot="0">
            <a:off x="-476250" y="-514350"/>
            <a:ext cx="19297650" cy="11315700"/>
            <a:chOff x="0" y="0"/>
            <a:chExt cx="25730200" cy="15087600"/>
          </a:xfrm>
        </p:grpSpPr>
        <p:pic>
          <p:nvPicPr>
            <p:cNvPr name="Picture 3" id="3"/>
            <p:cNvPicPr>
              <a:picLocks noChangeAspect="true"/>
            </p:cNvPicPr>
            <p:nvPr/>
          </p:nvPicPr>
          <p:blipFill>
            <a:blip r:embed="rId2">
              <a:alphaModFix amt="13000"/>
            </a:blip>
            <a:srcRect l="0" t="6076" r="0" b="6076"/>
            <a:stretch>
              <a:fillRect/>
            </a:stretch>
          </p:blipFill>
          <p:spPr>
            <a:xfrm>
              <a:off x="0" y="0"/>
              <a:ext cx="25730200" cy="15087600"/>
            </a:xfrm>
            <a:prstGeom prst="rect">
              <a:avLst/>
            </a:prstGeom>
          </p:spPr>
        </p:pic>
      </p:grpSp>
      <p:grpSp>
        <p:nvGrpSpPr>
          <p:cNvPr name="Group 4" id="4"/>
          <p:cNvGrpSpPr/>
          <p:nvPr/>
        </p:nvGrpSpPr>
        <p:grpSpPr>
          <a:xfrm rot="0">
            <a:off x="-431800" y="9366250"/>
            <a:ext cx="19253200" cy="1289050"/>
            <a:chOff x="0" y="0"/>
            <a:chExt cx="25670933" cy="1718733"/>
          </a:xfrm>
        </p:grpSpPr>
        <p:sp>
          <p:nvSpPr>
            <p:cNvPr name="AutoShape 5" id="5"/>
            <p:cNvSpPr/>
            <p:nvPr/>
          </p:nvSpPr>
          <p:spPr>
            <a:xfrm rot="0">
              <a:off x="0" y="0"/>
              <a:ext cx="25670933" cy="1718733"/>
            </a:xfrm>
            <a:prstGeom prst="rect">
              <a:avLst/>
            </a:prstGeom>
            <a:solidFill>
              <a:srgbClr val="E9A34D"/>
            </a:solidFill>
          </p:spPr>
        </p:sp>
        <p:sp>
          <p:nvSpPr>
            <p:cNvPr name="TextBox 6" id="6"/>
            <p:cNvSpPr txBox="true"/>
            <p:nvPr/>
          </p:nvSpPr>
          <p:spPr>
            <a:xfrm rot="0">
              <a:off x="1151467" y="446063"/>
              <a:ext cx="23299202" cy="311362"/>
            </a:xfrm>
            <a:prstGeom prst="rect">
              <a:avLst/>
            </a:prstGeom>
          </p:spPr>
          <p:txBody>
            <a:bodyPr anchor="t" rtlCol="false" tIns="0" lIns="0" bIns="0" rIns="0">
              <a:spAutoFit/>
            </a:bodyPr>
            <a:lstStyle/>
            <a:p>
              <a:pPr algn="r">
                <a:lnSpc>
                  <a:spcPts val="1959"/>
                </a:lnSpc>
              </a:pPr>
              <a:r>
                <a:rPr lang="en-US" sz="1400">
                  <a:solidFill>
                    <a:srgbClr val="FFFFFF"/>
                  </a:solidFill>
                  <a:latin typeface="Montserrat Light"/>
                </a:rPr>
                <a:t>Bilan</a:t>
              </a:r>
            </a:p>
          </p:txBody>
        </p:sp>
      </p:grpSp>
      <p:grpSp>
        <p:nvGrpSpPr>
          <p:cNvPr name="Group 7" id="7"/>
          <p:cNvGrpSpPr/>
          <p:nvPr/>
        </p:nvGrpSpPr>
        <p:grpSpPr>
          <a:xfrm rot="0">
            <a:off x="952876" y="1164705"/>
            <a:ext cx="8219699" cy="7957589"/>
            <a:chOff x="0" y="0"/>
            <a:chExt cx="10959598" cy="10610119"/>
          </a:xfrm>
        </p:grpSpPr>
        <p:sp>
          <p:nvSpPr>
            <p:cNvPr name="TextBox 8" id="8"/>
            <p:cNvSpPr txBox="true"/>
            <p:nvPr/>
          </p:nvSpPr>
          <p:spPr>
            <a:xfrm rot="0">
              <a:off x="0" y="1589663"/>
              <a:ext cx="10959598" cy="813308"/>
            </a:xfrm>
            <a:prstGeom prst="rect">
              <a:avLst/>
            </a:prstGeom>
          </p:spPr>
          <p:txBody>
            <a:bodyPr anchor="t" rtlCol="false" tIns="0" lIns="0" bIns="0" rIns="0">
              <a:spAutoFit/>
            </a:bodyPr>
            <a:lstStyle/>
            <a:p>
              <a:pPr algn="l">
                <a:lnSpc>
                  <a:spcPts val="4662"/>
                </a:lnSpc>
              </a:pPr>
            </a:p>
          </p:txBody>
        </p:sp>
        <p:sp>
          <p:nvSpPr>
            <p:cNvPr name="TextBox 9" id="9"/>
            <p:cNvSpPr txBox="true"/>
            <p:nvPr/>
          </p:nvSpPr>
          <p:spPr>
            <a:xfrm rot="0">
              <a:off x="0" y="9525"/>
              <a:ext cx="10959598" cy="1385443"/>
            </a:xfrm>
            <a:prstGeom prst="rect">
              <a:avLst/>
            </a:prstGeom>
          </p:spPr>
          <p:txBody>
            <a:bodyPr anchor="t" rtlCol="false" tIns="0" lIns="0" bIns="0" rIns="0">
              <a:spAutoFit/>
            </a:bodyPr>
            <a:lstStyle/>
            <a:p>
              <a:pPr algn="l">
                <a:lnSpc>
                  <a:spcPts val="8141"/>
                </a:lnSpc>
              </a:pPr>
              <a:r>
                <a:rPr lang="en-US" sz="6899">
                  <a:solidFill>
                    <a:srgbClr val="E9A34D"/>
                  </a:solidFill>
                  <a:latin typeface="Montserrat Classic Bold"/>
                </a:rPr>
                <a:t>BILAN</a:t>
              </a:r>
            </a:p>
          </p:txBody>
        </p:sp>
        <p:sp>
          <p:nvSpPr>
            <p:cNvPr name="TextBox 10" id="10"/>
            <p:cNvSpPr txBox="true"/>
            <p:nvPr/>
          </p:nvSpPr>
          <p:spPr>
            <a:xfrm rot="0">
              <a:off x="0" y="3676977"/>
              <a:ext cx="10959598" cy="6933142"/>
            </a:xfrm>
            <a:prstGeom prst="rect">
              <a:avLst/>
            </a:prstGeom>
          </p:spPr>
          <p:txBody>
            <a:bodyPr anchor="t" rtlCol="false" tIns="0" lIns="0" bIns="0" rIns="0">
              <a:spAutoFit/>
            </a:bodyPr>
            <a:lstStyle/>
            <a:p>
              <a:pPr marL="539750" indent="-269875" lvl="1">
                <a:lnSpc>
                  <a:spcPts val="2950"/>
                </a:lnSpc>
                <a:buFont typeface="Arial"/>
                <a:buChar char="•"/>
              </a:pPr>
              <a:r>
                <a:rPr lang="en-US" sz="2500">
                  <a:solidFill>
                    <a:srgbClr val="E9A34D"/>
                  </a:solidFill>
                  <a:latin typeface="Montserrat Light"/>
                </a:rPr>
                <a:t>LE DISPOSITIF SERT À RÉPONDRE AU PROBLÈME DE GASPILLAGE ALIMENTAIRE, NOTAMMENT DANS NOTRE PAYS LE VIETNAM</a:t>
              </a:r>
            </a:p>
            <a:p>
              <a:pPr marL="539750" indent="-269875" lvl="1">
                <a:lnSpc>
                  <a:spcPts val="2950"/>
                </a:lnSpc>
                <a:buFont typeface="Arial"/>
                <a:buChar char="•"/>
              </a:pPr>
              <a:r>
                <a:rPr lang="en-US" sz="2500">
                  <a:solidFill>
                    <a:srgbClr val="E9A34D"/>
                  </a:solidFill>
                  <a:latin typeface="Arimo"/>
                </a:rPr>
                <a:t>Il va servir notamment les agriculteurs et consommateurs individuels, qui possèdent souvent des ressources limités</a:t>
              </a:r>
            </a:p>
            <a:p>
              <a:pPr marL="539750" indent="-269875" lvl="1">
                <a:lnSpc>
                  <a:spcPts val="2950"/>
                </a:lnSpc>
                <a:buFont typeface="Arial"/>
                <a:buChar char="•"/>
              </a:pPr>
              <a:r>
                <a:rPr lang="en-US" sz="2500">
                  <a:solidFill>
                    <a:srgbClr val="E9A34D"/>
                  </a:solidFill>
                  <a:latin typeface="Arimo"/>
                </a:rPr>
                <a:t>Il aura des impacts environnementaux, économiques, politiques et sociales plutôt positifs </a:t>
              </a:r>
            </a:p>
            <a:p>
              <a:pPr algn="l" marL="539750" indent="-269875" lvl="1">
                <a:lnSpc>
                  <a:spcPts val="2950"/>
                </a:lnSpc>
                <a:buFont typeface="Arial"/>
                <a:buChar char="•"/>
              </a:pPr>
              <a:r>
                <a:rPr lang="en-US" sz="2500">
                  <a:solidFill>
                    <a:srgbClr val="E9A34D"/>
                  </a:solidFill>
                  <a:latin typeface="Arimo"/>
                </a:rPr>
                <a:t>Prise</a:t>
              </a:r>
              <a:r>
                <a:rPr lang="en-US" sz="2500">
                  <a:solidFill>
                    <a:srgbClr val="E9A34D"/>
                  </a:solidFill>
                  <a:latin typeface="Montserrat Light"/>
                </a:rPr>
                <a:t> EN COMPTE DES PROBLÈMES ÉTHIQUES COMME PROTECTION DES DONNÉS ET REPARABILITÉS.</a:t>
              </a:r>
            </a:p>
            <a:p>
              <a:pPr algn="l">
                <a:lnSpc>
                  <a:spcPts val="2950"/>
                </a:lnSpc>
              </a:pPr>
            </a:p>
          </p:txBody>
        </p:sp>
        <p:sp>
          <p:nvSpPr>
            <p:cNvPr name="AutoShape 11" id="11"/>
            <p:cNvSpPr/>
            <p:nvPr/>
          </p:nvSpPr>
          <p:spPr>
            <a:xfrm rot="0">
              <a:off x="0" y="2940480"/>
              <a:ext cx="1241054" cy="214794"/>
            </a:xfrm>
            <a:prstGeom prst="rect">
              <a:avLst/>
            </a:prstGeom>
            <a:solidFill>
              <a:srgbClr val="FFFFFF"/>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9A34D"/>
        </a:solidFill>
      </p:bgPr>
    </p:bg>
    <p:spTree>
      <p:nvGrpSpPr>
        <p:cNvPr id="1" name=""/>
        <p:cNvGrpSpPr/>
        <p:nvPr/>
      </p:nvGrpSpPr>
      <p:grpSpPr>
        <a:xfrm>
          <a:off x="0" y="0"/>
          <a:ext cx="0" cy="0"/>
          <a:chOff x="0" y="0"/>
          <a:chExt cx="0" cy="0"/>
        </a:xfrm>
      </p:grpSpPr>
      <p:grpSp>
        <p:nvGrpSpPr>
          <p:cNvPr name="Group 2" id="2"/>
          <p:cNvGrpSpPr/>
          <p:nvPr/>
        </p:nvGrpSpPr>
        <p:grpSpPr>
          <a:xfrm rot="0">
            <a:off x="-431800" y="9356725"/>
            <a:ext cx="19253200" cy="1298575"/>
            <a:chOff x="0" y="0"/>
            <a:chExt cx="25670933" cy="1731433"/>
          </a:xfrm>
        </p:grpSpPr>
        <p:sp>
          <p:nvSpPr>
            <p:cNvPr name="AutoShape 3" id="3"/>
            <p:cNvSpPr/>
            <p:nvPr/>
          </p:nvSpPr>
          <p:spPr>
            <a:xfrm rot="0">
              <a:off x="0" y="0"/>
              <a:ext cx="25670933" cy="1731433"/>
            </a:xfrm>
            <a:prstGeom prst="rect">
              <a:avLst/>
            </a:prstGeom>
            <a:solidFill>
              <a:srgbClr val="55692D"/>
            </a:solidFill>
          </p:spPr>
        </p:sp>
        <p:sp>
          <p:nvSpPr>
            <p:cNvPr name="TextBox 4" id="4"/>
            <p:cNvSpPr txBox="true"/>
            <p:nvPr/>
          </p:nvSpPr>
          <p:spPr>
            <a:xfrm rot="0">
              <a:off x="1151467" y="446063"/>
              <a:ext cx="23299202" cy="324062"/>
            </a:xfrm>
            <a:prstGeom prst="rect">
              <a:avLst/>
            </a:prstGeom>
          </p:spPr>
          <p:txBody>
            <a:bodyPr anchor="t" rtlCol="false" tIns="0" lIns="0" bIns="0" rIns="0">
              <a:spAutoFit/>
            </a:bodyPr>
            <a:lstStyle/>
            <a:p>
              <a:pPr algn="l">
                <a:lnSpc>
                  <a:spcPts val="1959"/>
                </a:lnSpc>
              </a:pPr>
              <a:r>
                <a:rPr lang="en-US" sz="1400">
                  <a:solidFill>
                    <a:srgbClr val="E9A34D"/>
                  </a:solidFill>
                  <a:latin typeface="Montserrat Light Italics"/>
                </a:rPr>
                <a:t>Introduction</a:t>
              </a:r>
            </a:p>
          </p:txBody>
        </p:sp>
      </p:grpSp>
      <p:grpSp>
        <p:nvGrpSpPr>
          <p:cNvPr name="Group 5" id="5"/>
          <p:cNvGrpSpPr/>
          <p:nvPr/>
        </p:nvGrpSpPr>
        <p:grpSpPr>
          <a:xfrm rot="0">
            <a:off x="304800" y="304800"/>
            <a:ext cx="8839200" cy="8782050"/>
            <a:chOff x="0" y="0"/>
            <a:chExt cx="11785600" cy="11709400"/>
          </a:xfrm>
        </p:grpSpPr>
        <p:pic>
          <p:nvPicPr>
            <p:cNvPr name="Picture 6" id="6"/>
            <p:cNvPicPr>
              <a:picLocks noChangeAspect="true"/>
            </p:cNvPicPr>
            <p:nvPr/>
          </p:nvPicPr>
          <p:blipFill>
            <a:blip r:embed="rId2"/>
            <a:srcRect l="16417" t="0" r="16417" b="0"/>
            <a:stretch>
              <a:fillRect/>
            </a:stretch>
          </p:blipFill>
          <p:spPr>
            <a:xfrm>
              <a:off x="0" y="0"/>
              <a:ext cx="11785600" cy="11709400"/>
            </a:xfrm>
            <a:prstGeom prst="rect">
              <a:avLst/>
            </a:prstGeom>
          </p:spPr>
        </p:pic>
      </p:grpSp>
      <p:grpSp>
        <p:nvGrpSpPr>
          <p:cNvPr name="Group 7" id="7"/>
          <p:cNvGrpSpPr/>
          <p:nvPr/>
        </p:nvGrpSpPr>
        <p:grpSpPr>
          <a:xfrm rot="0">
            <a:off x="10042045" y="1251362"/>
            <a:ext cx="7098502" cy="5578475"/>
            <a:chOff x="0" y="0"/>
            <a:chExt cx="9464669" cy="7437967"/>
          </a:xfrm>
        </p:grpSpPr>
        <p:sp>
          <p:nvSpPr>
            <p:cNvPr name="TextBox 8" id="8"/>
            <p:cNvSpPr txBox="true"/>
            <p:nvPr/>
          </p:nvSpPr>
          <p:spPr>
            <a:xfrm rot="0">
              <a:off x="0" y="161925"/>
              <a:ext cx="9464669" cy="1299591"/>
            </a:xfrm>
            <a:prstGeom prst="rect">
              <a:avLst/>
            </a:prstGeom>
          </p:spPr>
          <p:txBody>
            <a:bodyPr anchor="t" rtlCol="false" tIns="0" lIns="0" bIns="0" rIns="0">
              <a:spAutoFit/>
            </a:bodyPr>
            <a:lstStyle/>
            <a:p>
              <a:pPr algn="l">
                <a:lnSpc>
                  <a:spcPts val="6984"/>
                </a:lnSpc>
              </a:pPr>
              <a:r>
                <a:rPr lang="en-US" sz="7200">
                  <a:solidFill>
                    <a:srgbClr val="008037"/>
                  </a:solidFill>
                  <a:latin typeface="League Gothic"/>
                </a:rPr>
                <a:t>PARTIE TECHNIQUE</a:t>
              </a:r>
            </a:p>
          </p:txBody>
        </p:sp>
        <p:sp>
          <p:nvSpPr>
            <p:cNvPr name="TextBox 9" id="9"/>
            <p:cNvSpPr txBox="true"/>
            <p:nvPr/>
          </p:nvSpPr>
          <p:spPr>
            <a:xfrm rot="0">
              <a:off x="0" y="1702557"/>
              <a:ext cx="9439269" cy="723392"/>
            </a:xfrm>
            <a:prstGeom prst="rect">
              <a:avLst/>
            </a:prstGeom>
          </p:spPr>
          <p:txBody>
            <a:bodyPr anchor="t" rtlCol="false" tIns="0" lIns="0" bIns="0" rIns="0">
              <a:spAutoFit/>
            </a:bodyPr>
            <a:lstStyle/>
            <a:p>
              <a:pPr algn="l">
                <a:lnSpc>
                  <a:spcPts val="4248"/>
                </a:lnSpc>
              </a:pPr>
              <a:r>
                <a:rPr lang="en-US" sz="3600">
                  <a:solidFill>
                    <a:srgbClr val="FFFFFF"/>
                  </a:solidFill>
                  <a:latin typeface="Montserrat Classic Bold"/>
                </a:rPr>
                <a:t>INTRODUCTION</a:t>
              </a:r>
            </a:p>
          </p:txBody>
        </p:sp>
        <p:sp>
          <p:nvSpPr>
            <p:cNvPr name="TextBox 10" id="10"/>
            <p:cNvSpPr txBox="true"/>
            <p:nvPr/>
          </p:nvSpPr>
          <p:spPr>
            <a:xfrm rot="0">
              <a:off x="0" y="3926417"/>
              <a:ext cx="9227602" cy="35115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Montserrat Light"/>
                </a:rPr>
                <a:t>Un thème nous concernant tous</a:t>
              </a:r>
            </a:p>
            <a:p>
              <a:pPr>
                <a:lnSpc>
                  <a:spcPts val="4200"/>
                </a:lnSpc>
              </a:pPr>
            </a:p>
            <a:p>
              <a:pPr marL="647700" indent="-323850" lvl="1">
                <a:lnSpc>
                  <a:spcPts val="4200"/>
                </a:lnSpc>
                <a:buFont typeface="Arial"/>
                <a:buChar char="•"/>
              </a:pPr>
              <a:r>
                <a:rPr lang="en-US" sz="3000">
                  <a:solidFill>
                    <a:srgbClr val="FFFFFF"/>
                  </a:solidFill>
                  <a:latin typeface="Montserrat Light"/>
                </a:rPr>
                <a:t>Pourquoi le smart frigo </a:t>
              </a:r>
            </a:p>
            <a:p>
              <a:pPr>
                <a:lnSpc>
                  <a:spcPts val="4200"/>
                </a:lnSpc>
              </a:pPr>
            </a:p>
            <a:p>
              <a:pPr algn="l" marL="647700" indent="-323850" lvl="1">
                <a:lnSpc>
                  <a:spcPts val="4200"/>
                </a:lnSpc>
                <a:buFont typeface="Arial"/>
                <a:buChar char="•"/>
              </a:pPr>
              <a:r>
                <a:rPr lang="en-US" sz="3000">
                  <a:solidFill>
                    <a:srgbClr val="FFFFFF"/>
                  </a:solidFill>
                  <a:latin typeface="Montserrat Light"/>
                </a:rPr>
                <a:t>Capteur d'intérêt</a:t>
              </a:r>
            </a:p>
          </p:txBody>
        </p:sp>
        <p:sp>
          <p:nvSpPr>
            <p:cNvPr name="AutoShape 11" id="11"/>
            <p:cNvSpPr/>
            <p:nvPr/>
          </p:nvSpPr>
          <p:spPr>
            <a:xfrm rot="0">
              <a:off x="0" y="3094567"/>
              <a:ext cx="1295400" cy="254000"/>
            </a:xfrm>
            <a:prstGeom prst="rect">
              <a:avLst/>
            </a:prstGeom>
            <a:solidFill>
              <a:srgbClr val="55692D"/>
            </a:solidFill>
          </p:spPr>
        </p:sp>
      </p:gr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190500" y="-219075"/>
            <a:ext cx="9334500" cy="10725150"/>
          </a:xfrm>
          <a:prstGeom prst="rect">
            <a:avLst/>
          </a:prstGeom>
          <a:solidFill>
            <a:srgbClr val="55692D"/>
          </a:solidFill>
        </p:spPr>
      </p:sp>
      <p:grpSp>
        <p:nvGrpSpPr>
          <p:cNvPr name="Group 3" id="3"/>
          <p:cNvGrpSpPr/>
          <p:nvPr/>
        </p:nvGrpSpPr>
        <p:grpSpPr>
          <a:xfrm rot="0">
            <a:off x="-431800" y="9366250"/>
            <a:ext cx="19253200" cy="1289050"/>
            <a:chOff x="0" y="0"/>
            <a:chExt cx="25670933" cy="1718733"/>
          </a:xfrm>
        </p:grpSpPr>
        <p:sp>
          <p:nvSpPr>
            <p:cNvPr name="AutoShape 4" id="4"/>
            <p:cNvSpPr/>
            <p:nvPr/>
          </p:nvSpPr>
          <p:spPr>
            <a:xfrm rot="0">
              <a:off x="0" y="0"/>
              <a:ext cx="25670933" cy="1718733"/>
            </a:xfrm>
            <a:prstGeom prst="rect">
              <a:avLst/>
            </a:prstGeom>
            <a:solidFill>
              <a:srgbClr val="E9A34D"/>
            </a:solidFill>
          </p:spPr>
        </p:sp>
        <p:sp>
          <p:nvSpPr>
            <p:cNvPr name="TextBox 5" id="5"/>
            <p:cNvSpPr txBox="true"/>
            <p:nvPr/>
          </p:nvSpPr>
          <p:spPr>
            <a:xfrm rot="0">
              <a:off x="1151467" y="446063"/>
              <a:ext cx="23299202" cy="311362"/>
            </a:xfrm>
            <a:prstGeom prst="rect">
              <a:avLst/>
            </a:prstGeom>
          </p:spPr>
          <p:txBody>
            <a:bodyPr anchor="t" rtlCol="false" tIns="0" lIns="0" bIns="0" rIns="0">
              <a:spAutoFit/>
            </a:bodyPr>
            <a:lstStyle/>
            <a:p>
              <a:pPr algn="l">
                <a:lnSpc>
                  <a:spcPts val="1959"/>
                </a:lnSpc>
              </a:pPr>
              <a:r>
                <a:rPr lang="en-US" sz="1400">
                  <a:solidFill>
                    <a:srgbClr val="FFFFFF"/>
                  </a:solidFill>
                  <a:latin typeface="Montserrat Light"/>
                </a:rPr>
                <a:t>Partie technique</a:t>
              </a:r>
            </a:p>
          </p:txBody>
        </p:sp>
      </p:grpSp>
      <p:sp>
        <p:nvSpPr>
          <p:cNvPr name="TextBox 6" id="6"/>
          <p:cNvSpPr txBox="true"/>
          <p:nvPr/>
        </p:nvSpPr>
        <p:spPr>
          <a:xfrm rot="0">
            <a:off x="2245921" y="3876801"/>
            <a:ext cx="5917402" cy="1820037"/>
          </a:xfrm>
          <a:prstGeom prst="rect">
            <a:avLst/>
          </a:prstGeom>
        </p:spPr>
        <p:txBody>
          <a:bodyPr anchor="t" rtlCol="false" tIns="0" lIns="0" bIns="0" rIns="0">
            <a:spAutoFit/>
          </a:bodyPr>
          <a:lstStyle/>
          <a:p>
            <a:pPr algn="l">
              <a:lnSpc>
                <a:spcPts val="6984"/>
              </a:lnSpc>
            </a:pPr>
            <a:r>
              <a:rPr lang="en-US" sz="7200">
                <a:solidFill>
                  <a:srgbClr val="E9A34D"/>
                </a:solidFill>
                <a:latin typeface="League Gothic"/>
              </a:rPr>
              <a:t>LE GASP</a:t>
            </a:r>
            <a:r>
              <a:rPr lang="en-US" sz="7200">
                <a:solidFill>
                  <a:srgbClr val="E9A34D"/>
                </a:solidFill>
                <a:latin typeface="League Gothic"/>
              </a:rPr>
              <a:t>ILLAGE ALIMENTAIRES ?</a:t>
            </a:r>
          </a:p>
        </p:txBody>
      </p:sp>
      <p:grpSp>
        <p:nvGrpSpPr>
          <p:cNvPr name="Group 7" id="7"/>
          <p:cNvGrpSpPr/>
          <p:nvPr/>
        </p:nvGrpSpPr>
        <p:grpSpPr>
          <a:xfrm rot="0">
            <a:off x="10535021" y="1028700"/>
            <a:ext cx="5917402" cy="6803647"/>
            <a:chOff x="0" y="0"/>
            <a:chExt cx="7889869" cy="9071529"/>
          </a:xfrm>
        </p:grpSpPr>
        <p:sp>
          <p:nvSpPr>
            <p:cNvPr name="TextBox 8" id="8"/>
            <p:cNvSpPr txBox="true"/>
            <p:nvPr/>
          </p:nvSpPr>
          <p:spPr>
            <a:xfrm rot="0">
              <a:off x="0" y="9525"/>
              <a:ext cx="7889869" cy="584158"/>
            </a:xfrm>
            <a:prstGeom prst="rect">
              <a:avLst/>
            </a:prstGeom>
          </p:spPr>
          <p:txBody>
            <a:bodyPr anchor="t" rtlCol="false" tIns="0" lIns="0" bIns="0" rIns="0">
              <a:spAutoFit/>
            </a:bodyPr>
            <a:lstStyle/>
            <a:p>
              <a:pPr algn="l">
                <a:lnSpc>
                  <a:spcPts val="3304"/>
                </a:lnSpc>
              </a:pPr>
              <a:r>
                <a:rPr lang="en-US" sz="2800">
                  <a:solidFill>
                    <a:srgbClr val="E9A34D"/>
                  </a:solidFill>
                  <a:latin typeface="Montserrat Light Bold"/>
                </a:rPr>
                <a:t>DÉFINITION</a:t>
              </a:r>
            </a:p>
          </p:txBody>
        </p:sp>
        <p:sp>
          <p:nvSpPr>
            <p:cNvPr name="TextBox 9" id="9"/>
            <p:cNvSpPr txBox="true"/>
            <p:nvPr/>
          </p:nvSpPr>
          <p:spPr>
            <a:xfrm rot="0">
              <a:off x="0" y="660742"/>
              <a:ext cx="7889869" cy="1452880"/>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E9A34D"/>
                  </a:solidFill>
                  <a:latin typeface="Montserrat Light"/>
                </a:rPr>
                <a:t>Définitions de la perte de nourriture, les déchets alimentaires et de la perte et gaspillage de nourriture</a:t>
              </a:r>
            </a:p>
          </p:txBody>
        </p:sp>
        <p:sp>
          <p:nvSpPr>
            <p:cNvPr name="TextBox 10" id="10"/>
            <p:cNvSpPr txBox="true"/>
            <p:nvPr/>
          </p:nvSpPr>
          <p:spPr>
            <a:xfrm rot="0">
              <a:off x="0" y="4151549"/>
              <a:ext cx="7889869" cy="4919980"/>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E9A34D"/>
                  </a:solidFill>
                  <a:latin typeface="Montserrat Light"/>
                </a:rPr>
                <a:t>L</a:t>
              </a:r>
              <a:r>
                <a:rPr lang="en-US" sz="2100">
                  <a:solidFill>
                    <a:srgbClr val="E9A34D"/>
                  </a:solidFill>
                  <a:latin typeface="Montserrat Light"/>
                </a:rPr>
                <a:t>e gaspillage alimentaire n'est pas seulement dommageable pour votre poche, il est également mauvais pour l'environnement.</a:t>
              </a:r>
            </a:p>
            <a:p>
              <a:pPr algn="l" marL="453390" indent="-226695" lvl="1">
                <a:lnSpc>
                  <a:spcPts val="2940"/>
                </a:lnSpc>
                <a:buFont typeface="Arial"/>
                <a:buChar char="•"/>
              </a:pPr>
              <a:r>
                <a:rPr lang="en-US" sz="2100">
                  <a:solidFill>
                    <a:srgbClr val="E9A34D"/>
                  </a:solidFill>
                  <a:latin typeface="Montserrat Light"/>
                </a:rPr>
                <a:t>La production, le déplacement, le stockage et la cuisson des aliments utilisent de l'énergie, du combustible et de l'eau. Chacun d'eux dégage des gaz à effet de serre et contribue au changement climatique.</a:t>
              </a:r>
            </a:p>
          </p:txBody>
        </p:sp>
        <p:sp>
          <p:nvSpPr>
            <p:cNvPr name="TextBox 11" id="11"/>
            <p:cNvSpPr txBox="true"/>
            <p:nvPr/>
          </p:nvSpPr>
          <p:spPr>
            <a:xfrm rot="0">
              <a:off x="0" y="2903177"/>
              <a:ext cx="7889869" cy="1168358"/>
            </a:xfrm>
            <a:prstGeom prst="rect">
              <a:avLst/>
            </a:prstGeom>
          </p:spPr>
          <p:txBody>
            <a:bodyPr anchor="t" rtlCol="false" tIns="0" lIns="0" bIns="0" rIns="0">
              <a:spAutoFit/>
            </a:bodyPr>
            <a:lstStyle/>
            <a:p>
              <a:pPr algn="l">
                <a:lnSpc>
                  <a:spcPts val="3304"/>
                </a:lnSpc>
              </a:pPr>
              <a:r>
                <a:rPr lang="en-US" sz="2800">
                  <a:solidFill>
                    <a:srgbClr val="E9A34D"/>
                  </a:solidFill>
                  <a:latin typeface="Montserrat Light Bold"/>
                </a:rPr>
                <a:t>EFF</a:t>
              </a:r>
              <a:r>
                <a:rPr lang="en-US" sz="2800">
                  <a:solidFill>
                    <a:srgbClr val="E9A34D"/>
                  </a:solidFill>
                  <a:latin typeface="Montserrat Light Bold"/>
                </a:rPr>
                <a:t>ETS NOCIFS DU GASPILLAGE ALIMENTAIRE</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9A34D"/>
        </a:solidFill>
      </p:bgPr>
    </p:bg>
    <p:spTree>
      <p:nvGrpSpPr>
        <p:cNvPr id="1" name=""/>
        <p:cNvGrpSpPr/>
        <p:nvPr/>
      </p:nvGrpSpPr>
      <p:grpSpPr>
        <a:xfrm>
          <a:off x="0" y="0"/>
          <a:ext cx="0" cy="0"/>
          <a:chOff x="0" y="0"/>
          <a:chExt cx="0" cy="0"/>
        </a:xfrm>
      </p:grpSpPr>
      <p:grpSp>
        <p:nvGrpSpPr>
          <p:cNvPr name="Group 2" id="2"/>
          <p:cNvGrpSpPr/>
          <p:nvPr/>
        </p:nvGrpSpPr>
        <p:grpSpPr>
          <a:xfrm rot="0">
            <a:off x="-504825" y="-514350"/>
            <a:ext cx="19297650" cy="11315700"/>
            <a:chOff x="0" y="0"/>
            <a:chExt cx="25730200" cy="15087600"/>
          </a:xfrm>
        </p:grpSpPr>
        <p:pic>
          <p:nvPicPr>
            <p:cNvPr name="Picture 3" id="3"/>
            <p:cNvPicPr>
              <a:picLocks noChangeAspect="true"/>
            </p:cNvPicPr>
            <p:nvPr/>
          </p:nvPicPr>
          <p:blipFill>
            <a:blip r:embed="rId2">
              <a:alphaModFix amt="9999"/>
            </a:blip>
            <a:srcRect l="0" t="6417" r="0" b="6417"/>
            <a:stretch>
              <a:fillRect/>
            </a:stretch>
          </p:blipFill>
          <p:spPr>
            <a:xfrm>
              <a:off x="0" y="0"/>
              <a:ext cx="25730200" cy="15087600"/>
            </a:xfrm>
            <a:prstGeom prst="rect">
              <a:avLst/>
            </a:prstGeom>
          </p:spPr>
        </p:pic>
      </p:grpSp>
      <p:grpSp>
        <p:nvGrpSpPr>
          <p:cNvPr name="Group 4" id="4"/>
          <p:cNvGrpSpPr/>
          <p:nvPr/>
        </p:nvGrpSpPr>
        <p:grpSpPr>
          <a:xfrm rot="0">
            <a:off x="-431800" y="9366250"/>
            <a:ext cx="19253200" cy="1289050"/>
            <a:chOff x="0" y="0"/>
            <a:chExt cx="25670933" cy="1718733"/>
          </a:xfrm>
        </p:grpSpPr>
        <p:sp>
          <p:nvSpPr>
            <p:cNvPr name="AutoShape 5" id="5"/>
            <p:cNvSpPr/>
            <p:nvPr/>
          </p:nvSpPr>
          <p:spPr>
            <a:xfrm rot="0">
              <a:off x="0" y="0"/>
              <a:ext cx="25670933" cy="1718733"/>
            </a:xfrm>
            <a:prstGeom prst="rect">
              <a:avLst/>
            </a:prstGeom>
            <a:solidFill>
              <a:srgbClr val="55692D"/>
            </a:solidFill>
          </p:spPr>
        </p:sp>
        <p:sp>
          <p:nvSpPr>
            <p:cNvPr name="TextBox 6" id="6"/>
            <p:cNvSpPr txBox="true"/>
            <p:nvPr/>
          </p:nvSpPr>
          <p:spPr>
            <a:xfrm rot="0">
              <a:off x="1151467" y="446063"/>
              <a:ext cx="23299202" cy="311362"/>
            </a:xfrm>
            <a:prstGeom prst="rect">
              <a:avLst/>
            </a:prstGeom>
          </p:spPr>
          <p:txBody>
            <a:bodyPr anchor="t" rtlCol="false" tIns="0" lIns="0" bIns="0" rIns="0">
              <a:spAutoFit/>
            </a:bodyPr>
            <a:lstStyle/>
            <a:p>
              <a:pPr algn="ctr">
                <a:lnSpc>
                  <a:spcPts val="1959"/>
                </a:lnSpc>
              </a:pPr>
              <a:r>
                <a:rPr lang="en-US" sz="1400">
                  <a:solidFill>
                    <a:srgbClr val="E9A34D"/>
                  </a:solidFill>
                  <a:latin typeface="Montserrat Light"/>
                </a:rPr>
                <a:t>Partie Technique</a:t>
              </a:r>
            </a:p>
          </p:txBody>
        </p:sp>
      </p:grpSp>
      <p:grpSp>
        <p:nvGrpSpPr>
          <p:cNvPr name="Group 7" id="7"/>
          <p:cNvGrpSpPr/>
          <p:nvPr/>
        </p:nvGrpSpPr>
        <p:grpSpPr>
          <a:xfrm rot="0">
            <a:off x="1742617" y="1577340"/>
            <a:ext cx="14974934" cy="6634350"/>
            <a:chOff x="0" y="0"/>
            <a:chExt cx="19966578" cy="8845800"/>
          </a:xfrm>
        </p:grpSpPr>
        <p:sp>
          <p:nvSpPr>
            <p:cNvPr name="TextBox 8" id="8"/>
            <p:cNvSpPr txBox="true"/>
            <p:nvPr/>
          </p:nvSpPr>
          <p:spPr>
            <a:xfrm rot="0">
              <a:off x="0" y="161925"/>
              <a:ext cx="19966578" cy="1297051"/>
            </a:xfrm>
            <a:prstGeom prst="rect">
              <a:avLst/>
            </a:prstGeom>
          </p:spPr>
          <p:txBody>
            <a:bodyPr anchor="t" rtlCol="false" tIns="0" lIns="0" bIns="0" rIns="0">
              <a:spAutoFit/>
            </a:bodyPr>
            <a:lstStyle/>
            <a:p>
              <a:pPr algn="ctr">
                <a:lnSpc>
                  <a:spcPts val="6984"/>
                </a:lnSpc>
              </a:pPr>
              <a:r>
                <a:rPr lang="en-US" sz="7200">
                  <a:solidFill>
                    <a:srgbClr val="FFFFFF"/>
                  </a:solidFill>
                  <a:latin typeface="League Gothic"/>
                </a:rPr>
                <a:t>PRÉSENTATION CONCRÈTE DU PROJET TECHNIQUE: </a:t>
              </a:r>
            </a:p>
          </p:txBody>
        </p:sp>
        <p:sp>
          <p:nvSpPr>
            <p:cNvPr name="TextBox 9" id="9"/>
            <p:cNvSpPr txBox="true"/>
            <p:nvPr/>
          </p:nvSpPr>
          <p:spPr>
            <a:xfrm rot="0">
              <a:off x="0" y="1581443"/>
              <a:ext cx="19966578" cy="7264358"/>
            </a:xfrm>
            <a:prstGeom prst="rect">
              <a:avLst/>
            </a:prstGeom>
          </p:spPr>
          <p:txBody>
            <a:bodyPr anchor="t" rtlCol="false" tIns="0" lIns="0" bIns="0" rIns="0">
              <a:spAutoFit/>
            </a:bodyPr>
            <a:lstStyle/>
            <a:p>
              <a:pPr marL="604519" indent="-302260" lvl="1">
                <a:lnSpc>
                  <a:spcPts val="3303"/>
                </a:lnSpc>
                <a:buFont typeface="Arial"/>
                <a:buChar char="•"/>
              </a:pPr>
              <a:r>
                <a:rPr lang="en-US" sz="2800">
                  <a:solidFill>
                    <a:srgbClr val="FFFFFF"/>
                  </a:solidFill>
                  <a:latin typeface="Montserrat Light"/>
                </a:rPr>
                <a:t>DÉFINITION D’UN CAHIER DES CHARGES</a:t>
              </a:r>
            </a:p>
            <a:p>
              <a:pPr>
                <a:lnSpc>
                  <a:spcPts val="3303"/>
                </a:lnSpc>
              </a:pPr>
            </a:p>
            <a:p>
              <a:pPr marL="604519" indent="-302260" lvl="1">
                <a:lnSpc>
                  <a:spcPts val="3303"/>
                </a:lnSpc>
                <a:buFont typeface="Arial"/>
                <a:buChar char="•"/>
              </a:pPr>
              <a:r>
                <a:rPr lang="en-US" sz="2799">
                  <a:solidFill>
                    <a:srgbClr val="FFFFFF"/>
                  </a:solidFill>
                  <a:latin typeface="Montserrat Light"/>
                </a:rPr>
                <a:t>AJUSTEZ L'OXYGÈNE, LE CO2, LA TEMPÉRATURE, L'HUMIDITÉ POUR CONSERVER LES ALIMENTS.</a:t>
              </a:r>
            </a:p>
            <a:p>
              <a:pPr>
                <a:lnSpc>
                  <a:spcPts val="3303"/>
                </a:lnSpc>
              </a:pPr>
            </a:p>
            <a:p>
              <a:pPr marL="604519" indent="-302260" lvl="1">
                <a:lnSpc>
                  <a:spcPts val="3303"/>
                </a:lnSpc>
                <a:buFont typeface="Arial"/>
                <a:buChar char="•"/>
              </a:pPr>
              <a:r>
                <a:rPr lang="en-US" sz="2799">
                  <a:solidFill>
                    <a:srgbClr val="FFFFFF"/>
                  </a:solidFill>
                  <a:latin typeface="Montserrat Light"/>
                </a:rPr>
                <a:t>STOCKER LES DONNÉES ET LES INFORMATIONS LIÉES À L’ACQUISITION</a:t>
              </a:r>
            </a:p>
            <a:p>
              <a:pPr>
                <a:lnSpc>
                  <a:spcPts val="3303"/>
                </a:lnSpc>
              </a:pPr>
            </a:p>
            <a:p>
              <a:pPr marL="604519" indent="-302260" lvl="1">
                <a:lnSpc>
                  <a:spcPts val="3303"/>
                </a:lnSpc>
                <a:buFont typeface="Arial"/>
                <a:buChar char="•"/>
              </a:pPr>
              <a:r>
                <a:rPr lang="en-US" sz="2799">
                  <a:solidFill>
                    <a:srgbClr val="FFFFFF"/>
                  </a:solidFill>
                  <a:latin typeface="Montserrat Light"/>
                </a:rPr>
                <a:t>ANALYSER LES DONNÉES SUR UN TEMPS SUFFISAMMENT LONG POUR ÊTRE REPRÉSENTATIF</a:t>
              </a:r>
            </a:p>
            <a:p>
              <a:pPr>
                <a:lnSpc>
                  <a:spcPts val="3303"/>
                </a:lnSpc>
              </a:pPr>
            </a:p>
            <a:p>
              <a:pPr marL="604519" indent="-302260" lvl="1">
                <a:lnSpc>
                  <a:spcPts val="3303"/>
                </a:lnSpc>
                <a:buFont typeface="Arial"/>
                <a:buChar char="•"/>
              </a:pPr>
              <a:r>
                <a:rPr lang="en-US" sz="2799">
                  <a:solidFill>
                    <a:srgbClr val="FFFFFF"/>
                  </a:solidFill>
                  <a:latin typeface="Montserrat Light"/>
                </a:rPr>
                <a:t>AMÉLIORER LE FLUX DE TEMPÉRATURE, D'HUMIDITÉ, D'O2, DE CO2 POUR CONSERVER LES ALIMENTS PLUS LONGTEMPS</a:t>
              </a:r>
            </a:p>
            <a:p>
              <a:pPr>
                <a:lnSpc>
                  <a:spcPts val="3304"/>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5692D"/>
        </a:solidFill>
      </p:bgPr>
    </p:bg>
    <p:spTree>
      <p:nvGrpSpPr>
        <p:cNvPr id="1" name=""/>
        <p:cNvGrpSpPr/>
        <p:nvPr/>
      </p:nvGrpSpPr>
      <p:grpSpPr>
        <a:xfrm>
          <a:off x="0" y="0"/>
          <a:ext cx="0" cy="0"/>
          <a:chOff x="0" y="0"/>
          <a:chExt cx="0" cy="0"/>
        </a:xfrm>
      </p:grpSpPr>
      <p:grpSp>
        <p:nvGrpSpPr>
          <p:cNvPr name="Group 2" id="2"/>
          <p:cNvGrpSpPr/>
          <p:nvPr/>
        </p:nvGrpSpPr>
        <p:grpSpPr>
          <a:xfrm rot="0">
            <a:off x="-476250" y="-660400"/>
            <a:ext cx="19297650" cy="11315700"/>
            <a:chOff x="0" y="0"/>
            <a:chExt cx="25730200" cy="15087600"/>
          </a:xfrm>
        </p:grpSpPr>
        <p:pic>
          <p:nvPicPr>
            <p:cNvPr name="Picture 3" id="3"/>
            <p:cNvPicPr>
              <a:picLocks noChangeAspect="true"/>
            </p:cNvPicPr>
            <p:nvPr/>
          </p:nvPicPr>
          <p:blipFill>
            <a:blip r:embed="rId2">
              <a:alphaModFix amt="7999"/>
            </a:blip>
            <a:srcRect l="0" t="10955" r="0" b="10955"/>
            <a:stretch>
              <a:fillRect/>
            </a:stretch>
          </p:blipFill>
          <p:spPr>
            <a:xfrm>
              <a:off x="0" y="0"/>
              <a:ext cx="25730200" cy="15087600"/>
            </a:xfrm>
            <a:prstGeom prst="rect">
              <a:avLst/>
            </a:prstGeom>
          </p:spPr>
        </p:pic>
      </p:grpSp>
      <p:grpSp>
        <p:nvGrpSpPr>
          <p:cNvPr name="Group 4" id="4"/>
          <p:cNvGrpSpPr/>
          <p:nvPr/>
        </p:nvGrpSpPr>
        <p:grpSpPr>
          <a:xfrm rot="0">
            <a:off x="-431800" y="9370060"/>
            <a:ext cx="19253200" cy="1285240"/>
            <a:chOff x="0" y="0"/>
            <a:chExt cx="25670933" cy="1713653"/>
          </a:xfrm>
        </p:grpSpPr>
        <p:sp>
          <p:nvSpPr>
            <p:cNvPr name="AutoShape 5" id="5"/>
            <p:cNvSpPr/>
            <p:nvPr/>
          </p:nvSpPr>
          <p:spPr>
            <a:xfrm rot="0">
              <a:off x="0" y="0"/>
              <a:ext cx="25670933" cy="1713653"/>
            </a:xfrm>
            <a:prstGeom prst="rect">
              <a:avLst/>
            </a:prstGeom>
            <a:solidFill>
              <a:srgbClr val="E9A34D"/>
            </a:solidFill>
          </p:spPr>
        </p:sp>
        <p:sp>
          <p:nvSpPr>
            <p:cNvPr name="TextBox 6" id="6"/>
            <p:cNvSpPr txBox="true"/>
            <p:nvPr/>
          </p:nvSpPr>
          <p:spPr>
            <a:xfrm rot="0">
              <a:off x="1151467" y="446063"/>
              <a:ext cx="23299202" cy="306282"/>
            </a:xfrm>
            <a:prstGeom prst="rect">
              <a:avLst/>
            </a:prstGeom>
          </p:spPr>
          <p:txBody>
            <a:bodyPr anchor="t" rtlCol="false" tIns="0" lIns="0" bIns="0" rIns="0">
              <a:spAutoFit/>
            </a:bodyPr>
            <a:lstStyle/>
            <a:p>
              <a:pPr algn="ctr">
                <a:lnSpc>
                  <a:spcPts val="1959"/>
                </a:lnSpc>
              </a:pPr>
              <a:r>
                <a:rPr lang="en-US" sz="1400">
                  <a:solidFill>
                    <a:srgbClr val="FFFFFF"/>
                  </a:solidFill>
                  <a:latin typeface="Montserrat Light"/>
                </a:rPr>
                <a:t>Partie Technique</a:t>
              </a:r>
            </a:p>
          </p:txBody>
        </p:sp>
      </p:grpSp>
      <p:grpSp>
        <p:nvGrpSpPr>
          <p:cNvPr name="Group 7" id="7"/>
          <p:cNvGrpSpPr/>
          <p:nvPr/>
        </p:nvGrpSpPr>
        <p:grpSpPr>
          <a:xfrm rot="0">
            <a:off x="3133832" y="1279942"/>
            <a:ext cx="12121936" cy="5341823"/>
            <a:chOff x="0" y="0"/>
            <a:chExt cx="16162581" cy="7122431"/>
          </a:xfrm>
        </p:grpSpPr>
        <p:sp>
          <p:nvSpPr>
            <p:cNvPr name="TextBox 8" id="8"/>
            <p:cNvSpPr txBox="true"/>
            <p:nvPr/>
          </p:nvSpPr>
          <p:spPr>
            <a:xfrm rot="0">
              <a:off x="0" y="38100"/>
              <a:ext cx="16162581" cy="2724688"/>
            </a:xfrm>
            <a:prstGeom prst="rect">
              <a:avLst/>
            </a:prstGeom>
          </p:spPr>
          <p:txBody>
            <a:bodyPr anchor="t" rtlCol="false" tIns="0" lIns="0" bIns="0" rIns="0">
              <a:spAutoFit/>
            </a:bodyPr>
            <a:lstStyle/>
            <a:p>
              <a:pPr algn="ctr">
                <a:lnSpc>
                  <a:spcPts val="5342"/>
                </a:lnSpc>
              </a:pPr>
              <a:r>
                <a:rPr lang="en-US" sz="4812">
                  <a:solidFill>
                    <a:srgbClr val="E9A34D"/>
                  </a:solidFill>
                  <a:latin typeface="Montserrat Classic Bold"/>
                </a:rPr>
                <a:t>Architecture globale du système</a:t>
              </a:r>
            </a:p>
            <a:p>
              <a:pPr algn="ctr">
                <a:lnSpc>
                  <a:spcPts val="5342"/>
                </a:lnSpc>
              </a:pPr>
            </a:p>
            <a:p>
              <a:pPr algn="ctr">
                <a:lnSpc>
                  <a:spcPts val="5342"/>
                </a:lnSpc>
              </a:pPr>
            </a:p>
          </p:txBody>
        </p:sp>
        <p:sp>
          <p:nvSpPr>
            <p:cNvPr name="TextBox 9" id="9"/>
            <p:cNvSpPr txBox="true"/>
            <p:nvPr/>
          </p:nvSpPr>
          <p:spPr>
            <a:xfrm rot="0">
              <a:off x="0" y="2899681"/>
              <a:ext cx="16162581" cy="42227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E9A34D"/>
                  </a:solidFill>
                  <a:latin typeface="Montserrat Light"/>
                </a:rPr>
                <a:t>Division du projet en différentes parties, afin de réaliser un lien entre les notions théoriques vues et leurs applications concrètes. </a:t>
              </a:r>
            </a:p>
            <a:p>
              <a:pPr>
                <a:lnSpc>
                  <a:spcPts val="4200"/>
                </a:lnSpc>
              </a:pPr>
            </a:p>
            <a:p>
              <a:pPr marL="647700" indent="-323850" lvl="1">
                <a:lnSpc>
                  <a:spcPts val="4200"/>
                </a:lnSpc>
                <a:buFont typeface="Arial"/>
                <a:buChar char="•"/>
              </a:pPr>
              <a:r>
                <a:rPr lang="en-US" sz="3000">
                  <a:solidFill>
                    <a:srgbClr val="E9A34D"/>
                  </a:solidFill>
                  <a:latin typeface="Montserrat Light"/>
                </a:rPr>
                <a:t>Le système fonctionne à l'aide de java et arduino et des capteurs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76250" y="-514350"/>
            <a:ext cx="19297650" cy="11315700"/>
            <a:chOff x="0" y="0"/>
            <a:chExt cx="25730200" cy="15087600"/>
          </a:xfrm>
        </p:grpSpPr>
        <p:pic>
          <p:nvPicPr>
            <p:cNvPr name="Picture 3" id="3"/>
            <p:cNvPicPr>
              <a:picLocks noChangeAspect="true"/>
            </p:cNvPicPr>
            <p:nvPr/>
          </p:nvPicPr>
          <p:blipFill>
            <a:blip r:embed="rId2">
              <a:alphaModFix amt="60000"/>
            </a:blip>
            <a:srcRect l="0" t="10858" r="0" b="10858"/>
            <a:stretch>
              <a:fillRect/>
            </a:stretch>
          </p:blipFill>
          <p:spPr>
            <a:xfrm>
              <a:off x="0" y="0"/>
              <a:ext cx="25730200" cy="15087600"/>
            </a:xfrm>
            <a:prstGeom prst="rect">
              <a:avLst/>
            </a:prstGeom>
          </p:spPr>
        </p:pic>
      </p:grpSp>
      <p:grpSp>
        <p:nvGrpSpPr>
          <p:cNvPr name="Group 4" id="4"/>
          <p:cNvGrpSpPr/>
          <p:nvPr/>
        </p:nvGrpSpPr>
        <p:grpSpPr>
          <a:xfrm rot="0">
            <a:off x="-431800" y="9221470"/>
            <a:ext cx="19253200" cy="1529080"/>
            <a:chOff x="0" y="0"/>
            <a:chExt cx="25670933" cy="2038773"/>
          </a:xfrm>
        </p:grpSpPr>
        <p:sp>
          <p:nvSpPr>
            <p:cNvPr name="AutoShape 5" id="5"/>
            <p:cNvSpPr/>
            <p:nvPr/>
          </p:nvSpPr>
          <p:spPr>
            <a:xfrm rot="0">
              <a:off x="0" y="0"/>
              <a:ext cx="25670933" cy="2038773"/>
            </a:xfrm>
            <a:prstGeom prst="rect">
              <a:avLst/>
            </a:prstGeom>
            <a:solidFill>
              <a:srgbClr val="55692D"/>
            </a:solidFill>
          </p:spPr>
        </p:sp>
        <p:sp>
          <p:nvSpPr>
            <p:cNvPr name="TextBox 6" id="6"/>
            <p:cNvSpPr txBox="true"/>
            <p:nvPr/>
          </p:nvSpPr>
          <p:spPr>
            <a:xfrm rot="0">
              <a:off x="1151467" y="446063"/>
              <a:ext cx="23299202" cy="631402"/>
            </a:xfrm>
            <a:prstGeom prst="rect">
              <a:avLst/>
            </a:prstGeom>
          </p:spPr>
          <p:txBody>
            <a:bodyPr anchor="t" rtlCol="false" tIns="0" lIns="0" bIns="0" rIns="0">
              <a:spAutoFit/>
            </a:bodyPr>
            <a:lstStyle/>
            <a:p>
              <a:pPr>
                <a:lnSpc>
                  <a:spcPts val="1960"/>
                </a:lnSpc>
              </a:pPr>
              <a:r>
                <a:rPr lang="en-US" sz="1400">
                  <a:solidFill>
                    <a:srgbClr val="E9A34D"/>
                  </a:solidFill>
                  <a:latin typeface="Montserrat Light"/>
                </a:rPr>
                <a:t>Architecture globale du système</a:t>
              </a:r>
            </a:p>
            <a:p>
              <a:pPr algn="l">
                <a:lnSpc>
                  <a:spcPts val="1959"/>
                </a:lnSpc>
              </a:pPr>
            </a:p>
          </p:txBody>
        </p:sp>
      </p:grpSp>
      <p:pic>
        <p:nvPicPr>
          <p:cNvPr name="Picture 7" id="7"/>
          <p:cNvPicPr>
            <a:picLocks noChangeAspect="true"/>
          </p:cNvPicPr>
          <p:nvPr/>
        </p:nvPicPr>
        <p:blipFill>
          <a:blip r:embed="rId3"/>
          <a:srcRect l="0" t="0" r="0" b="0"/>
          <a:stretch>
            <a:fillRect/>
          </a:stretch>
        </p:blipFill>
        <p:spPr>
          <a:xfrm flipH="false" flipV="false" rot="0">
            <a:off x="2943616" y="1527989"/>
            <a:ext cx="12172169" cy="6536330"/>
          </a:xfrm>
          <a:prstGeom prst="rect">
            <a:avLst/>
          </a:prstGeom>
        </p:spPr>
      </p:pic>
      <p:sp>
        <p:nvSpPr>
          <p:cNvPr name="TextBox 8" id="8"/>
          <p:cNvSpPr txBox="true"/>
          <p:nvPr/>
        </p:nvSpPr>
        <p:spPr>
          <a:xfrm rot="0">
            <a:off x="10275098" y="4645659"/>
            <a:ext cx="6984202" cy="358140"/>
          </a:xfrm>
          <a:prstGeom prst="rect">
            <a:avLst/>
          </a:prstGeom>
        </p:spPr>
        <p:txBody>
          <a:bodyPr anchor="t" rtlCol="false" tIns="0" lIns="0" bIns="0" rIns="0">
            <a:spAutoFit/>
          </a:bodyPr>
          <a:lstStyle/>
          <a:p>
            <a:pPr algn="r">
              <a:lnSpc>
                <a:spcPts val="294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1800" y="9366250"/>
            <a:ext cx="19253200" cy="1289050"/>
            <a:chOff x="0" y="0"/>
            <a:chExt cx="25670933" cy="1718733"/>
          </a:xfrm>
        </p:grpSpPr>
        <p:sp>
          <p:nvSpPr>
            <p:cNvPr name="AutoShape 3" id="3"/>
            <p:cNvSpPr/>
            <p:nvPr/>
          </p:nvSpPr>
          <p:spPr>
            <a:xfrm rot="0">
              <a:off x="0" y="0"/>
              <a:ext cx="25670933" cy="1718733"/>
            </a:xfrm>
            <a:prstGeom prst="rect">
              <a:avLst/>
            </a:prstGeom>
            <a:solidFill>
              <a:srgbClr val="55692D"/>
            </a:solidFill>
          </p:spPr>
        </p:sp>
        <p:sp>
          <p:nvSpPr>
            <p:cNvPr name="TextBox 4" id="4"/>
            <p:cNvSpPr txBox="true"/>
            <p:nvPr/>
          </p:nvSpPr>
          <p:spPr>
            <a:xfrm rot="0">
              <a:off x="1151467" y="446063"/>
              <a:ext cx="23299202" cy="311362"/>
            </a:xfrm>
            <a:prstGeom prst="rect">
              <a:avLst/>
            </a:prstGeom>
          </p:spPr>
          <p:txBody>
            <a:bodyPr anchor="t" rtlCol="false" tIns="0" lIns="0" bIns="0" rIns="0">
              <a:spAutoFit/>
            </a:bodyPr>
            <a:lstStyle/>
            <a:p>
              <a:pPr algn="l">
                <a:lnSpc>
                  <a:spcPts val="1959"/>
                </a:lnSpc>
              </a:pPr>
              <a:r>
                <a:rPr lang="en-US" sz="1400">
                  <a:solidFill>
                    <a:srgbClr val="E9A34D"/>
                  </a:solidFill>
                  <a:latin typeface="Montserrat Light"/>
                </a:rPr>
                <a:t>Capteurs</a:t>
              </a:r>
            </a:p>
          </p:txBody>
        </p:sp>
      </p:grpSp>
      <p:grpSp>
        <p:nvGrpSpPr>
          <p:cNvPr name="Group 5" id="5"/>
          <p:cNvGrpSpPr/>
          <p:nvPr/>
        </p:nvGrpSpPr>
        <p:grpSpPr>
          <a:xfrm rot="0">
            <a:off x="1028700" y="1028700"/>
            <a:ext cx="7098502" cy="7390130"/>
            <a:chOff x="0" y="0"/>
            <a:chExt cx="9464669" cy="9853507"/>
          </a:xfrm>
        </p:grpSpPr>
        <p:sp>
          <p:nvSpPr>
            <p:cNvPr name="TextBox 6" id="6"/>
            <p:cNvSpPr txBox="true"/>
            <p:nvPr/>
          </p:nvSpPr>
          <p:spPr>
            <a:xfrm rot="0">
              <a:off x="0" y="161925"/>
              <a:ext cx="9464669" cy="1297051"/>
            </a:xfrm>
            <a:prstGeom prst="rect">
              <a:avLst/>
            </a:prstGeom>
          </p:spPr>
          <p:txBody>
            <a:bodyPr anchor="t" rtlCol="false" tIns="0" lIns="0" bIns="0" rIns="0">
              <a:spAutoFit/>
            </a:bodyPr>
            <a:lstStyle/>
            <a:p>
              <a:pPr algn="l">
                <a:lnSpc>
                  <a:spcPts val="6984"/>
                </a:lnSpc>
              </a:pPr>
              <a:r>
                <a:rPr lang="en-US" sz="7200">
                  <a:solidFill>
                    <a:srgbClr val="E9A34D"/>
                  </a:solidFill>
                  <a:latin typeface="League Gothic"/>
                </a:rPr>
                <a:t>CAPTEURS</a:t>
              </a:r>
            </a:p>
          </p:txBody>
        </p:sp>
        <p:sp>
          <p:nvSpPr>
            <p:cNvPr name="TextBox 7" id="7"/>
            <p:cNvSpPr txBox="true"/>
            <p:nvPr/>
          </p:nvSpPr>
          <p:spPr>
            <a:xfrm rot="0">
              <a:off x="0" y="1700017"/>
              <a:ext cx="9439269" cy="723392"/>
            </a:xfrm>
            <a:prstGeom prst="rect">
              <a:avLst/>
            </a:prstGeom>
          </p:spPr>
          <p:txBody>
            <a:bodyPr anchor="t" rtlCol="false" tIns="0" lIns="0" bIns="0" rIns="0">
              <a:spAutoFit/>
            </a:bodyPr>
            <a:lstStyle/>
            <a:p>
              <a:pPr algn="l">
                <a:lnSpc>
                  <a:spcPts val="4248"/>
                </a:lnSpc>
              </a:pPr>
              <a:r>
                <a:rPr lang="en-US" sz="3600">
                  <a:solidFill>
                    <a:srgbClr val="E9A34D"/>
                  </a:solidFill>
                  <a:latin typeface="Montserrat Classic Bold"/>
                </a:rPr>
                <a:t>CAPTEUR DHT11</a:t>
              </a:r>
            </a:p>
          </p:txBody>
        </p:sp>
        <p:sp>
          <p:nvSpPr>
            <p:cNvPr name="TextBox 8" id="8"/>
            <p:cNvSpPr txBox="true"/>
            <p:nvPr/>
          </p:nvSpPr>
          <p:spPr>
            <a:xfrm rot="0">
              <a:off x="0" y="3942927"/>
              <a:ext cx="9227602" cy="5910580"/>
            </a:xfrm>
            <a:prstGeom prst="rect">
              <a:avLst/>
            </a:prstGeom>
          </p:spPr>
          <p:txBody>
            <a:bodyPr anchor="t" rtlCol="false" tIns="0" lIns="0" bIns="0" rIns="0">
              <a:spAutoFit/>
            </a:bodyPr>
            <a:lstStyle/>
            <a:p>
              <a:pPr marL="453390" indent="-226695" lvl="1">
                <a:lnSpc>
                  <a:spcPts val="2940"/>
                </a:lnSpc>
                <a:buFont typeface="Arial"/>
                <a:buChar char="•"/>
              </a:pPr>
              <a:r>
                <a:rPr lang="en-US" sz="2100">
                  <a:solidFill>
                    <a:srgbClr val="E9A34D"/>
                  </a:solidFill>
                  <a:latin typeface="Montserrat Light"/>
                </a:rPr>
                <a:t>Coût ultra bas</a:t>
              </a:r>
            </a:p>
            <a:p>
              <a:pPr marL="453390" indent="-226695" lvl="1">
                <a:lnSpc>
                  <a:spcPts val="2940"/>
                </a:lnSpc>
                <a:buFont typeface="Arial"/>
                <a:buChar char="•"/>
              </a:pPr>
              <a:r>
                <a:rPr lang="en-US" sz="1200">
                  <a:solidFill>
                    <a:srgbClr val="E9A34D"/>
                  </a:solidFill>
                  <a:latin typeface="Arimo"/>
                </a:rPr>
                <a:t>Alimentation 3 à 5V et E/S</a:t>
              </a:r>
            </a:p>
            <a:p>
              <a:pPr marL="453390" indent="-226695" lvl="1">
                <a:lnSpc>
                  <a:spcPts val="2940"/>
                </a:lnSpc>
                <a:buFont typeface="Arial"/>
                <a:buChar char="•"/>
              </a:pPr>
              <a:r>
                <a:rPr lang="en-US" sz="1200">
                  <a:solidFill>
                    <a:srgbClr val="E9A34D"/>
                  </a:solidFill>
                  <a:latin typeface="Arimo"/>
                </a:rPr>
                <a:t>Utilisation actuelle de 2,5 mA max pendant la conversion (lors de la demande de données)</a:t>
              </a:r>
            </a:p>
            <a:p>
              <a:pPr marL="453390" indent="-226695" lvl="1">
                <a:lnSpc>
                  <a:spcPts val="2940"/>
                </a:lnSpc>
                <a:buFont typeface="Arial"/>
                <a:buChar char="•"/>
              </a:pPr>
              <a:r>
                <a:rPr lang="en-US" sz="1200">
                  <a:solidFill>
                    <a:srgbClr val="E9A34D"/>
                  </a:solidFill>
                  <a:latin typeface="Arimo"/>
                </a:rPr>
                <a:t>Bon pour les lectures d'humidité de 20 à 80 % avec une précision de 5 %</a:t>
              </a:r>
            </a:p>
            <a:p>
              <a:pPr marL="453390" indent="-226695" lvl="1">
                <a:lnSpc>
                  <a:spcPts val="2940"/>
                </a:lnSpc>
                <a:buFont typeface="Arial"/>
                <a:buChar char="•"/>
              </a:pPr>
              <a:r>
                <a:rPr lang="en-US" sz="1200">
                  <a:solidFill>
                    <a:srgbClr val="E9A34D"/>
                  </a:solidFill>
                  <a:latin typeface="Arimo"/>
                </a:rPr>
                <a:t>Bon pour les lectures de température de 0 à 50 °C, précision de ± 2 °C</a:t>
              </a:r>
            </a:p>
            <a:p>
              <a:pPr marL="453390" indent="-226695" lvl="1">
                <a:lnSpc>
                  <a:spcPts val="2940"/>
                </a:lnSpc>
                <a:buFont typeface="Arial"/>
                <a:buChar char="•"/>
              </a:pPr>
              <a:r>
                <a:rPr lang="en-US" sz="1200">
                  <a:solidFill>
                    <a:srgbClr val="E9A34D"/>
                  </a:solidFill>
                  <a:latin typeface="Arimo"/>
                </a:rPr>
                <a:t>Pas plus de 1 Hz de fréquence d'échantillonnage (une fois par seconde)</a:t>
              </a:r>
            </a:p>
            <a:p>
              <a:pPr marL="453390" indent="-226695" lvl="1">
                <a:lnSpc>
                  <a:spcPts val="2940"/>
                </a:lnSpc>
                <a:buFont typeface="Arial"/>
                <a:buChar char="•"/>
              </a:pPr>
              <a:r>
                <a:rPr lang="en-US" sz="1200">
                  <a:solidFill>
                    <a:srgbClr val="E9A34D"/>
                  </a:solidFill>
                  <a:latin typeface="Arimo"/>
                </a:rPr>
                <a:t>Taille du corps 15,5 mm x 12 mm x 5,5 mm</a:t>
              </a:r>
            </a:p>
            <a:p>
              <a:pPr algn="l">
                <a:lnSpc>
                  <a:spcPts val="2940"/>
                </a:lnSpc>
              </a:pPr>
              <a:r>
                <a:rPr lang="en-US" sz="1200">
                  <a:solidFill>
                    <a:srgbClr val="E9A34D"/>
                  </a:solidFill>
                  <a:latin typeface="Arimo"/>
                </a:rPr>
                <a:t>4 broches avec espacement de 0,1"</a:t>
              </a:r>
            </a:p>
          </p:txBody>
        </p:sp>
        <p:sp>
          <p:nvSpPr>
            <p:cNvPr name="AutoShape 9" id="9"/>
            <p:cNvSpPr/>
            <p:nvPr/>
          </p:nvSpPr>
          <p:spPr>
            <a:xfrm rot="0">
              <a:off x="0" y="3092027"/>
              <a:ext cx="1295400" cy="254000"/>
            </a:xfrm>
            <a:prstGeom prst="rect">
              <a:avLst/>
            </a:prstGeom>
            <a:solidFill>
              <a:srgbClr val="55692D"/>
            </a:solidFill>
          </p:spPr>
        </p:sp>
      </p:grpSp>
      <p:grpSp>
        <p:nvGrpSpPr>
          <p:cNvPr name="Group 10" id="10"/>
          <p:cNvGrpSpPr/>
          <p:nvPr/>
        </p:nvGrpSpPr>
        <p:grpSpPr>
          <a:xfrm rot="0">
            <a:off x="9299180" y="1554772"/>
            <a:ext cx="8740003" cy="5364595"/>
            <a:chOff x="0" y="0"/>
            <a:chExt cx="11653338" cy="7152794"/>
          </a:xfrm>
        </p:grpSpPr>
        <p:pic>
          <p:nvPicPr>
            <p:cNvPr name="Picture 11" id="11"/>
            <p:cNvPicPr>
              <a:picLocks noChangeAspect="true"/>
            </p:cNvPicPr>
            <p:nvPr/>
          </p:nvPicPr>
          <p:blipFill>
            <a:blip r:embed="rId2"/>
            <a:srcRect l="1841" t="280" r="3460" b="0"/>
            <a:stretch>
              <a:fillRect/>
            </a:stretch>
          </p:blipFill>
          <p:spPr>
            <a:xfrm>
              <a:off x="0" y="0"/>
              <a:ext cx="11653338" cy="7152794"/>
            </a:xfrm>
            <a:prstGeom prst="rect">
              <a:avLst/>
            </a:prstGeom>
          </p:spPr>
        </p:pic>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1800" y="9366250"/>
            <a:ext cx="19253200" cy="1289050"/>
            <a:chOff x="0" y="0"/>
            <a:chExt cx="25670933" cy="1718733"/>
          </a:xfrm>
        </p:grpSpPr>
        <p:sp>
          <p:nvSpPr>
            <p:cNvPr name="AutoShape 3" id="3"/>
            <p:cNvSpPr/>
            <p:nvPr/>
          </p:nvSpPr>
          <p:spPr>
            <a:xfrm rot="0">
              <a:off x="0" y="0"/>
              <a:ext cx="25670933" cy="1718733"/>
            </a:xfrm>
            <a:prstGeom prst="rect">
              <a:avLst/>
            </a:prstGeom>
            <a:solidFill>
              <a:srgbClr val="55692D"/>
            </a:solidFill>
          </p:spPr>
        </p:sp>
        <p:sp>
          <p:nvSpPr>
            <p:cNvPr name="TextBox 4" id="4"/>
            <p:cNvSpPr txBox="true"/>
            <p:nvPr/>
          </p:nvSpPr>
          <p:spPr>
            <a:xfrm rot="0">
              <a:off x="1151467" y="446063"/>
              <a:ext cx="23299202" cy="311362"/>
            </a:xfrm>
            <a:prstGeom prst="rect">
              <a:avLst/>
            </a:prstGeom>
          </p:spPr>
          <p:txBody>
            <a:bodyPr anchor="t" rtlCol="false" tIns="0" lIns="0" bIns="0" rIns="0">
              <a:spAutoFit/>
            </a:bodyPr>
            <a:lstStyle/>
            <a:p>
              <a:pPr algn="l">
                <a:lnSpc>
                  <a:spcPts val="1959"/>
                </a:lnSpc>
              </a:pPr>
              <a:r>
                <a:rPr lang="en-US" sz="1400">
                  <a:solidFill>
                    <a:srgbClr val="E9A34D"/>
                  </a:solidFill>
                  <a:latin typeface="Montserrat Light"/>
                </a:rPr>
                <a:t>Capteurs</a:t>
              </a:r>
            </a:p>
          </p:txBody>
        </p:sp>
      </p:grpSp>
      <p:grpSp>
        <p:nvGrpSpPr>
          <p:cNvPr name="Group 5" id="5"/>
          <p:cNvGrpSpPr/>
          <p:nvPr/>
        </p:nvGrpSpPr>
        <p:grpSpPr>
          <a:xfrm rot="0">
            <a:off x="1028700" y="1028700"/>
            <a:ext cx="7098502" cy="7018655"/>
            <a:chOff x="0" y="0"/>
            <a:chExt cx="9464669" cy="9358207"/>
          </a:xfrm>
        </p:grpSpPr>
        <p:sp>
          <p:nvSpPr>
            <p:cNvPr name="TextBox 6" id="6"/>
            <p:cNvSpPr txBox="true"/>
            <p:nvPr/>
          </p:nvSpPr>
          <p:spPr>
            <a:xfrm rot="0">
              <a:off x="0" y="161925"/>
              <a:ext cx="9464669" cy="1297051"/>
            </a:xfrm>
            <a:prstGeom prst="rect">
              <a:avLst/>
            </a:prstGeom>
          </p:spPr>
          <p:txBody>
            <a:bodyPr anchor="t" rtlCol="false" tIns="0" lIns="0" bIns="0" rIns="0">
              <a:spAutoFit/>
            </a:bodyPr>
            <a:lstStyle/>
            <a:p>
              <a:pPr algn="l">
                <a:lnSpc>
                  <a:spcPts val="6984"/>
                </a:lnSpc>
              </a:pPr>
              <a:r>
                <a:rPr lang="en-US" sz="7200">
                  <a:solidFill>
                    <a:srgbClr val="E9A34D"/>
                  </a:solidFill>
                  <a:latin typeface="League Gothic"/>
                </a:rPr>
                <a:t>CAPTEURS</a:t>
              </a:r>
            </a:p>
          </p:txBody>
        </p:sp>
        <p:sp>
          <p:nvSpPr>
            <p:cNvPr name="TextBox 7" id="7"/>
            <p:cNvSpPr txBox="true"/>
            <p:nvPr/>
          </p:nvSpPr>
          <p:spPr>
            <a:xfrm rot="0">
              <a:off x="0" y="1700017"/>
              <a:ext cx="9439269" cy="723392"/>
            </a:xfrm>
            <a:prstGeom prst="rect">
              <a:avLst/>
            </a:prstGeom>
          </p:spPr>
          <p:txBody>
            <a:bodyPr anchor="t" rtlCol="false" tIns="0" lIns="0" bIns="0" rIns="0">
              <a:spAutoFit/>
            </a:bodyPr>
            <a:lstStyle/>
            <a:p>
              <a:pPr>
                <a:lnSpc>
                  <a:spcPts val="4248"/>
                </a:lnSpc>
              </a:pPr>
              <a:r>
                <a:rPr lang="en-US" sz="3600">
                  <a:solidFill>
                    <a:srgbClr val="E9A34D"/>
                  </a:solidFill>
                  <a:latin typeface="Montserrat Classic Bold"/>
                </a:rPr>
                <a:t>CAPTEUR D'O2 GROVE 101020002</a:t>
              </a:r>
            </a:p>
            <a:p>
              <a:pPr algn="l">
                <a:lnSpc>
                  <a:spcPts val="4248"/>
                </a:lnSpc>
              </a:pPr>
            </a:p>
          </p:txBody>
        </p:sp>
        <p:sp>
          <p:nvSpPr>
            <p:cNvPr name="TextBox 8" id="8"/>
            <p:cNvSpPr txBox="true"/>
            <p:nvPr/>
          </p:nvSpPr>
          <p:spPr>
            <a:xfrm rot="0">
              <a:off x="0" y="3942927"/>
              <a:ext cx="9227602" cy="5415280"/>
            </a:xfrm>
            <a:prstGeom prst="rect">
              <a:avLst/>
            </a:prstGeom>
          </p:spPr>
          <p:txBody>
            <a:bodyPr anchor="t" rtlCol="false" tIns="0" lIns="0" bIns="0" rIns="0">
              <a:spAutoFit/>
            </a:bodyPr>
            <a:lstStyle/>
            <a:p>
              <a:pPr marL="453390" indent="-226695" lvl="1">
                <a:lnSpc>
                  <a:spcPts val="2940"/>
                </a:lnSpc>
                <a:buFont typeface="Arial"/>
                <a:buChar char="•"/>
              </a:pPr>
              <a:r>
                <a:rPr lang="en-US" sz="2100">
                  <a:solidFill>
                    <a:srgbClr val="E9A34D"/>
                  </a:solidFill>
                  <a:latin typeface="Montserrat Light"/>
                </a:rPr>
                <a:t>Haute précis</a:t>
              </a:r>
              <a:r>
                <a:rPr lang="en-US" sz="1200">
                  <a:solidFill>
                    <a:srgbClr val="E9A34D"/>
                  </a:solidFill>
                  <a:latin typeface="Arimo"/>
                </a:rPr>
                <a:t>ion</a:t>
              </a:r>
            </a:p>
            <a:p>
              <a:pPr marL="453390" indent="-226695" lvl="1">
                <a:lnSpc>
                  <a:spcPts val="2940"/>
                </a:lnSpc>
                <a:buFont typeface="Arial"/>
                <a:buChar char="•"/>
              </a:pPr>
              <a:r>
                <a:rPr lang="en-US" sz="1200">
                  <a:solidFill>
                    <a:srgbClr val="E9A34D"/>
                  </a:solidFill>
                  <a:latin typeface="Arimo"/>
                </a:rPr>
                <a:t>Haute sensibilité</a:t>
              </a:r>
            </a:p>
            <a:p>
              <a:pPr marL="453390" indent="-226695" lvl="1">
                <a:lnSpc>
                  <a:spcPts val="2940"/>
                </a:lnSpc>
                <a:buFont typeface="Arial"/>
                <a:buChar char="•"/>
              </a:pPr>
              <a:r>
                <a:rPr lang="en-US" sz="1200">
                  <a:solidFill>
                    <a:srgbClr val="E9A34D"/>
                  </a:solidFill>
                  <a:latin typeface="Arimo"/>
                </a:rPr>
                <a:t>Large plage de linéarité</a:t>
              </a:r>
            </a:p>
            <a:p>
              <a:pPr marL="453390" indent="-226695" lvl="1">
                <a:lnSpc>
                  <a:spcPts val="2940"/>
                </a:lnSpc>
                <a:buFont typeface="Arial"/>
                <a:buChar char="•"/>
              </a:pPr>
              <a:r>
                <a:rPr lang="en-US" sz="1200">
                  <a:solidFill>
                    <a:srgbClr val="E9A34D"/>
                  </a:solidFill>
                  <a:latin typeface="Arimo"/>
                </a:rPr>
                <a:t>Forte capacité anti-interférence</a:t>
              </a:r>
            </a:p>
            <a:p>
              <a:pPr marL="453390" indent="-226695" lvl="1">
                <a:lnSpc>
                  <a:spcPts val="2940"/>
                </a:lnSpc>
                <a:buFont typeface="Arial"/>
                <a:buChar char="•"/>
              </a:pPr>
              <a:r>
                <a:rPr lang="en-US" sz="1200">
                  <a:solidFill>
                    <a:srgbClr val="E9A34D"/>
                  </a:solidFill>
                  <a:latin typeface="Arimo"/>
                </a:rPr>
                <a:t>Fiabilité extraordinaire</a:t>
              </a:r>
            </a:p>
            <a:p>
              <a:pPr marL="453390" indent="-226695" lvl="1">
                <a:lnSpc>
                  <a:spcPts val="2940"/>
                </a:lnSpc>
                <a:buFont typeface="Arial"/>
                <a:buChar char="•"/>
              </a:pPr>
              <a:r>
                <a:rPr lang="en-US" sz="1200">
                  <a:solidFill>
                    <a:srgbClr val="E9A34D"/>
                  </a:solidFill>
                  <a:latin typeface="Arimo"/>
                </a:rPr>
                <a:t>Plage de mesure : 0-25%</a:t>
              </a:r>
            </a:p>
            <a:p>
              <a:pPr marL="453390" indent="-226695" lvl="1">
                <a:lnSpc>
                  <a:spcPts val="2940"/>
                </a:lnSpc>
                <a:buFont typeface="Arial"/>
                <a:buChar char="•"/>
              </a:pPr>
              <a:r>
                <a:rPr lang="en-US" sz="1200">
                  <a:solidFill>
                    <a:srgbClr val="E9A34D"/>
                  </a:solidFill>
                  <a:latin typeface="Arimo"/>
                </a:rPr>
                <a:t>Détecter la vie : deux ans</a:t>
              </a:r>
            </a:p>
            <a:p>
              <a:pPr marL="453390" indent="-226695" lvl="1">
                <a:lnSpc>
                  <a:spcPts val="2940"/>
                </a:lnSpc>
                <a:buFont typeface="Arial"/>
                <a:buChar char="•"/>
              </a:pPr>
              <a:r>
                <a:rPr lang="en-US" sz="1200">
                  <a:solidFill>
                    <a:srgbClr val="E9A34D"/>
                  </a:solidFill>
                  <a:latin typeface="Arimo"/>
                </a:rPr>
                <a:t>Sensibilité : 0,05~0,15 mA (dans l'air)</a:t>
              </a:r>
            </a:p>
            <a:p>
              <a:pPr marL="453390" indent="-226695" lvl="1">
                <a:lnSpc>
                  <a:spcPts val="2940"/>
                </a:lnSpc>
                <a:buFont typeface="Arial"/>
                <a:buChar char="•"/>
              </a:pPr>
              <a:r>
                <a:rPr lang="en-US" sz="1200">
                  <a:solidFill>
                    <a:srgbClr val="E9A34D"/>
                  </a:solidFill>
                  <a:latin typeface="Arimo"/>
                </a:rPr>
                <a:t>Plage de température : -20 oC~50 oC</a:t>
              </a:r>
            </a:p>
            <a:p>
              <a:pPr marL="453390" indent="-226695" lvl="1">
                <a:lnSpc>
                  <a:spcPts val="2940"/>
                </a:lnSpc>
                <a:buFont typeface="Arial"/>
                <a:buChar char="•"/>
              </a:pPr>
              <a:r>
                <a:rPr lang="en-US" sz="2100">
                  <a:solidFill>
                    <a:srgbClr val="E9A34D"/>
                  </a:solidFill>
                  <a:latin typeface="Montserrat Light"/>
                </a:rPr>
                <a:t>Tem</a:t>
              </a:r>
              <a:r>
                <a:rPr lang="en-US" sz="1200">
                  <a:solidFill>
                    <a:srgbClr val="E9A34D"/>
                  </a:solidFill>
                  <a:latin typeface="Arimo"/>
                </a:rPr>
                <a:t>ps de préchauffage : 20 minutes</a:t>
              </a:r>
            </a:p>
            <a:p>
              <a:pPr algn="l">
                <a:lnSpc>
                  <a:spcPts val="2940"/>
                </a:lnSpc>
              </a:pPr>
              <a:r>
                <a:rPr lang="en-US" sz="1200">
                  <a:solidFill>
                    <a:srgbClr val="E9A34D"/>
                  </a:solidFill>
                  <a:latin typeface="Arimo"/>
                </a:rPr>
                <a:t>Tension d'entrée : 3.3V / 5V</a:t>
              </a:r>
            </a:p>
          </p:txBody>
        </p:sp>
        <p:sp>
          <p:nvSpPr>
            <p:cNvPr name="AutoShape 9" id="9"/>
            <p:cNvSpPr/>
            <p:nvPr/>
          </p:nvSpPr>
          <p:spPr>
            <a:xfrm rot="0">
              <a:off x="0" y="3092027"/>
              <a:ext cx="1295400" cy="254000"/>
            </a:xfrm>
            <a:prstGeom prst="rect">
              <a:avLst/>
            </a:prstGeom>
            <a:solidFill>
              <a:srgbClr val="55692D"/>
            </a:solidFill>
          </p:spPr>
        </p:sp>
      </p:grpSp>
      <p:grpSp>
        <p:nvGrpSpPr>
          <p:cNvPr name="Group 10" id="10"/>
          <p:cNvGrpSpPr/>
          <p:nvPr/>
        </p:nvGrpSpPr>
        <p:grpSpPr>
          <a:xfrm rot="0">
            <a:off x="9144000" y="572844"/>
            <a:ext cx="8115300" cy="4867539"/>
            <a:chOff x="0" y="0"/>
            <a:chExt cx="10820400" cy="6490052"/>
          </a:xfrm>
        </p:grpSpPr>
        <p:pic>
          <p:nvPicPr>
            <p:cNvPr name="Picture 11" id="11"/>
            <p:cNvPicPr>
              <a:picLocks noChangeAspect="true"/>
            </p:cNvPicPr>
            <p:nvPr/>
          </p:nvPicPr>
          <p:blipFill>
            <a:blip r:embed="rId2"/>
            <a:srcRect l="327" t="4580" r="327" b="0"/>
            <a:stretch>
              <a:fillRect/>
            </a:stretch>
          </p:blipFill>
          <p:spPr>
            <a:xfrm>
              <a:off x="0" y="0"/>
              <a:ext cx="10820400" cy="6490052"/>
            </a:xfrm>
            <a:prstGeom prst="rect">
              <a:avLst/>
            </a:prstGeom>
          </p:spPr>
        </p:pic>
      </p:grpSp>
      <p:grpSp>
        <p:nvGrpSpPr>
          <p:cNvPr name="Group 12" id="12"/>
          <p:cNvGrpSpPr/>
          <p:nvPr/>
        </p:nvGrpSpPr>
        <p:grpSpPr>
          <a:xfrm rot="0">
            <a:off x="11800828" y="5826331"/>
            <a:ext cx="5243326" cy="3539919"/>
            <a:chOff x="0" y="0"/>
            <a:chExt cx="6991101" cy="4719892"/>
          </a:xfrm>
        </p:grpSpPr>
        <p:pic>
          <p:nvPicPr>
            <p:cNvPr name="Picture 13" id="13"/>
            <p:cNvPicPr>
              <a:picLocks noChangeAspect="true"/>
            </p:cNvPicPr>
            <p:nvPr/>
          </p:nvPicPr>
          <p:blipFill>
            <a:blip r:embed="rId3"/>
            <a:srcRect l="0" t="3751" r="0" b="6231"/>
            <a:stretch>
              <a:fillRect/>
            </a:stretch>
          </p:blipFill>
          <p:spPr>
            <a:xfrm>
              <a:off x="0" y="0"/>
              <a:ext cx="6991101" cy="4719892"/>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DAEgj-H_k78</dc:identifier>
  <dcterms:modified xsi:type="dcterms:W3CDTF">2011-08-01T06:04:30Z</dcterms:modified>
  <cp:revision>1</cp:revision>
  <dc:title>Smart Frigo</dc:title>
</cp:coreProperties>
</file>